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21" r:id="rId1"/>
  </p:sldMasterIdLst>
  <p:notesMasterIdLst>
    <p:notesMasterId r:id="rId21"/>
  </p:notesMasterIdLst>
  <p:sldIdLst>
    <p:sldId id="256" r:id="rId2"/>
    <p:sldId id="1984" r:id="rId3"/>
    <p:sldId id="1988" r:id="rId4"/>
    <p:sldId id="1989" r:id="rId5"/>
    <p:sldId id="1985" r:id="rId6"/>
    <p:sldId id="1986" r:id="rId7"/>
    <p:sldId id="1987" r:id="rId8"/>
    <p:sldId id="1990" r:id="rId9"/>
    <p:sldId id="1991" r:id="rId10"/>
    <p:sldId id="1992" r:id="rId11"/>
    <p:sldId id="1993" r:id="rId12"/>
    <p:sldId id="1996" r:id="rId13"/>
    <p:sldId id="1995" r:id="rId14"/>
    <p:sldId id="1999" r:id="rId15"/>
    <p:sldId id="1998" r:id="rId16"/>
    <p:sldId id="1997" r:id="rId17"/>
    <p:sldId id="1994" r:id="rId18"/>
    <p:sldId id="1815" r:id="rId19"/>
    <p:sldId id="1816" r:id="rId20"/>
  </p:sldIdLst>
  <p:sldSz cx="12192000" cy="6858000"/>
  <p:notesSz cx="6858000" cy="9144000"/>
  <p:embeddedFontLst>
    <p:embeddedFont>
      <p:font typeface="Exo 2" panose="020B0604020202020204" charset="0"/>
      <p:regular r:id="rId22"/>
      <p:bold r:id="rId23"/>
      <p:italic r:id="rId24"/>
      <p:boldItalic r:id="rId25"/>
    </p:embeddedFont>
    <p:embeddedFont>
      <p:font typeface="Exo 2 Black" panose="020B0604020202020204" charset="0"/>
      <p:bold r:id="rId26"/>
      <p:boldItalic r:id="rId27"/>
    </p:embeddedFont>
    <p:embeddedFont>
      <p:font typeface="Exo 2 Light" panose="020B0604020202020204" charset="0"/>
      <p:regular r:id="rId28"/>
      <p:italic r:id="rId29"/>
    </p:embeddedFont>
    <p:embeddedFont>
      <p:font typeface="Exo 2 Medium" panose="020B0604020202020204" charset="0"/>
      <p:regular r:id="rId30"/>
      <p:italic r:id="rId31"/>
    </p:embeddedFont>
    <p:embeddedFont>
      <p:font typeface="Exo 2 Semi Bold" panose="020B0604020202020204" charset="0"/>
      <p:bold r:id="rId32"/>
      <p:boldItalic r:id="rId33"/>
    </p:embeddedFont>
    <p:embeddedFont>
      <p:font typeface="Exo 2 SemiBold" panose="020B0604020202020204" charset="0"/>
      <p:regular r:id="rId34"/>
      <p:bold r:id="rId35"/>
      <p:italic r:id="rId36"/>
      <p:boldItalic r:id="rId37"/>
    </p:embeddedFont>
    <p:embeddedFont>
      <p:font typeface="Exo 2 Thin" panose="020B0604020202020204" charset="0"/>
      <p:regular r:id="rId38"/>
      <p:italic r:id="rId39"/>
    </p:embeddedFont>
    <p:embeddedFont>
      <p:font typeface="Open Sans" panose="020B0606030504020204" pitchFamily="34" charset="0"/>
      <p:regular r:id="rId40"/>
      <p:bold r:id="rId41"/>
      <p:italic r:id="rId42"/>
      <p:boldItalic r:id="rId43"/>
    </p:embeddedFont>
    <p:embeddedFont>
      <p:font typeface="Open Sans Light" panose="020B0306030504020204" pitchFamily="34" charset="0"/>
      <p:regular r:id="rId44"/>
      <p: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071116-5396-8A40-964D-A2307C474208}">
          <p14:sldIdLst>
            <p14:sldId id="256"/>
            <p14:sldId id="1984"/>
            <p14:sldId id="1988"/>
            <p14:sldId id="1989"/>
            <p14:sldId id="1985"/>
            <p14:sldId id="1986"/>
            <p14:sldId id="1987"/>
            <p14:sldId id="1990"/>
            <p14:sldId id="1991"/>
            <p14:sldId id="1992"/>
            <p14:sldId id="1993"/>
            <p14:sldId id="1996"/>
            <p14:sldId id="1995"/>
            <p14:sldId id="1999"/>
            <p14:sldId id="1998"/>
            <p14:sldId id="1997"/>
            <p14:sldId id="1994"/>
            <p14:sldId id="1815"/>
            <p14:sldId id="181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BA3B48-8A3F-E1B8-CC02-AE167B53EF06}" name="Houck, Daniel Russell" initials="HDR" userId="S::drhouck@sandia.gov::d21305fd-99f5-4501-8e52-a84f78d58a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A3B5"/>
    <a:srgbClr val="A1A878"/>
    <a:srgbClr val="A12F83"/>
    <a:srgbClr val="12846D"/>
    <a:srgbClr val="00ADD9"/>
    <a:srgbClr val="000000"/>
    <a:srgbClr val="004070"/>
    <a:srgbClr val="00A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083E9-1BD6-CAB9-E929-B68829C7A2A6}" v="3" dt="2023-07-06T21:44:55.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3" autoAdjust="0"/>
    <p:restoredTop sz="94701"/>
  </p:normalViewPr>
  <p:slideViewPr>
    <p:cSldViewPr snapToGrid="0" snapToObjects="1">
      <p:cViewPr varScale="1">
        <p:scale>
          <a:sx n="86" d="100"/>
          <a:sy n="86" d="100"/>
        </p:scale>
        <p:origin x="64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llivan, Kelly Joann" userId="S::kjsulli@sandia.gov::de0c4f60-7fda-4207-a6e8-8d221f4b686c" providerId="AD" clId="Web-{53B083E9-1BD6-CAB9-E929-B68829C7A2A6}"/>
    <pc:docChg chg="modSld">
      <pc:chgData name="Sullivan, Kelly Joann" userId="S::kjsulli@sandia.gov::de0c4f60-7fda-4207-a6e8-8d221f4b686c" providerId="AD" clId="Web-{53B083E9-1BD6-CAB9-E929-B68829C7A2A6}" dt="2023-07-06T21:44:55.225" v="2"/>
      <pc:docMkLst>
        <pc:docMk/>
      </pc:docMkLst>
      <pc:sldChg chg="modSp mod modShow">
        <pc:chgData name="Sullivan, Kelly Joann" userId="S::kjsulli@sandia.gov::de0c4f60-7fda-4207-a6e8-8d221f4b686c" providerId="AD" clId="Web-{53B083E9-1BD6-CAB9-E929-B68829C7A2A6}" dt="2023-07-06T21:44:55.225" v="2"/>
        <pc:sldMkLst>
          <pc:docMk/>
          <pc:sldMk cId="2106248105" sldId="1815"/>
        </pc:sldMkLst>
        <pc:picChg chg="mod">
          <ac:chgData name="Sullivan, Kelly Joann" userId="S::kjsulli@sandia.gov::de0c4f60-7fda-4207-a6e8-8d221f4b686c" providerId="AD" clId="Web-{53B083E9-1BD6-CAB9-E929-B68829C7A2A6}" dt="2023-07-06T21:44:34.319" v="0" actId="14100"/>
          <ac:picMkLst>
            <pc:docMk/>
            <pc:sldMk cId="2106248105" sldId="1815"/>
            <ac:picMk id="17" creationId="{76D1C0E3-9E18-458E-BF70-97CF1EE3AB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F1C89B6-0167-0549-A9D3-815C20C90D38}" type="datetimeFigureOut">
              <a:rPr lang="en-US" smtClean="0"/>
              <a:pPr/>
              <a:t>7/6/2023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A2430F75-B5EC-044F-A636-30352D0A1350}" type="slidenum">
              <a:rPr lang="en-US" smtClean="0"/>
              <a:pPr/>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E08F7536-FE53-41E1-9327-93610B8257EC}"/>
              </a:ext>
            </a:extLst>
          </p:cNvPr>
          <p:cNvSpPr/>
          <p:nvPr/>
        </p:nvSpPr>
        <p:spPr>
          <a:xfrm>
            <a:off x="-38927" y="397924"/>
            <a:ext cx="12278358" cy="6588317"/>
          </a:xfrm>
          <a:custGeom>
            <a:avLst/>
            <a:gdLst>
              <a:gd name="connsiteX0" fmla="*/ 0 w 27557267"/>
              <a:gd name="connsiteY0" fmla="*/ 0 h 11283985"/>
              <a:gd name="connsiteX1" fmla="*/ 27557267 w 27557267"/>
              <a:gd name="connsiteY1" fmla="*/ 0 h 11283985"/>
              <a:gd name="connsiteX2" fmla="*/ 27557267 w 27557267"/>
              <a:gd name="connsiteY2" fmla="*/ 11283985 h 11283985"/>
              <a:gd name="connsiteX3" fmla="*/ 0 w 27557267"/>
              <a:gd name="connsiteY3" fmla="*/ 11283985 h 11283985"/>
              <a:gd name="connsiteX4" fmla="*/ 0 w 27557267"/>
              <a:gd name="connsiteY4"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848992"/>
              <a:gd name="connsiteX1" fmla="*/ 27557267 w 27557267"/>
              <a:gd name="connsiteY1" fmla="*/ 0 h 11848992"/>
              <a:gd name="connsiteX2" fmla="*/ 27557267 w 27557267"/>
              <a:gd name="connsiteY2" fmla="*/ 11283985 h 11848992"/>
              <a:gd name="connsiteX3" fmla="*/ 18122035 w 27557267"/>
              <a:gd name="connsiteY3" fmla="*/ 7805712 h 11848992"/>
              <a:gd name="connsiteX4" fmla="*/ 0 w 27557267"/>
              <a:gd name="connsiteY4" fmla="*/ 11283985 h 11848992"/>
              <a:gd name="connsiteX5" fmla="*/ 0 w 27557267"/>
              <a:gd name="connsiteY5" fmla="*/ 0 h 11848992"/>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3067065"/>
              <a:gd name="connsiteX1" fmla="*/ 27557267 w 27557267"/>
              <a:gd name="connsiteY1" fmla="*/ 0 h 13067065"/>
              <a:gd name="connsiteX2" fmla="*/ 27465828 w 27557267"/>
              <a:gd name="connsiteY2" fmla="*/ 13067065 h 13067065"/>
              <a:gd name="connsiteX3" fmla="*/ 18122035 w 27557267"/>
              <a:gd name="connsiteY3" fmla="*/ 7805712 h 13067065"/>
              <a:gd name="connsiteX4" fmla="*/ 0 w 27557267"/>
              <a:gd name="connsiteY4" fmla="*/ 11283985 h 13067065"/>
              <a:gd name="connsiteX5" fmla="*/ 0 w 27557267"/>
              <a:gd name="connsiteY5" fmla="*/ 0 h 13067065"/>
              <a:gd name="connsiteX0" fmla="*/ 0 w 27557267"/>
              <a:gd name="connsiteY0" fmla="*/ 0 h 13067065"/>
              <a:gd name="connsiteX1" fmla="*/ 27557267 w 27557267"/>
              <a:gd name="connsiteY1" fmla="*/ 0 h 13067065"/>
              <a:gd name="connsiteX2" fmla="*/ 27465828 w 27557267"/>
              <a:gd name="connsiteY2" fmla="*/ 13067065 h 13067065"/>
              <a:gd name="connsiteX3" fmla="*/ 19173596 w 27557267"/>
              <a:gd name="connsiteY3" fmla="*/ 8080032 h 13067065"/>
              <a:gd name="connsiteX4" fmla="*/ 0 w 27557267"/>
              <a:gd name="connsiteY4" fmla="*/ 11283985 h 13067065"/>
              <a:gd name="connsiteX5" fmla="*/ 0 w 27557267"/>
              <a:gd name="connsiteY5" fmla="*/ 0 h 13067065"/>
              <a:gd name="connsiteX0" fmla="*/ 0 w 27557267"/>
              <a:gd name="connsiteY0" fmla="*/ 0 h 13067065"/>
              <a:gd name="connsiteX1" fmla="*/ 27557267 w 27557267"/>
              <a:gd name="connsiteY1" fmla="*/ 0 h 13067065"/>
              <a:gd name="connsiteX2" fmla="*/ 27465828 w 27557267"/>
              <a:gd name="connsiteY2" fmla="*/ 13067065 h 13067065"/>
              <a:gd name="connsiteX3" fmla="*/ 19173596 w 27557267"/>
              <a:gd name="connsiteY3" fmla="*/ 8080032 h 13067065"/>
              <a:gd name="connsiteX4" fmla="*/ 0 w 27557267"/>
              <a:gd name="connsiteY4" fmla="*/ 11283985 h 13067065"/>
              <a:gd name="connsiteX5" fmla="*/ 0 w 2755726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9265036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9265036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9265036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6350662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6350662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6350662 w 27648707"/>
              <a:gd name="connsiteY3" fmla="*/ 7732748 h 13067065"/>
              <a:gd name="connsiteX4" fmla="*/ 0 w 27648707"/>
              <a:gd name="connsiteY4" fmla="*/ 10552465 h 13067065"/>
              <a:gd name="connsiteX5" fmla="*/ 91440 w 27648707"/>
              <a:gd name="connsiteY5" fmla="*/ 0 h 1306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48707" h="13067065">
                <a:moveTo>
                  <a:pt x="91440" y="0"/>
                </a:moveTo>
                <a:lnTo>
                  <a:pt x="27648707" y="0"/>
                </a:lnTo>
                <a:lnTo>
                  <a:pt x="27557268" y="13067065"/>
                </a:lnTo>
                <a:cubicBezTo>
                  <a:pt x="25021791" y="9804521"/>
                  <a:pt x="23838989" y="6047594"/>
                  <a:pt x="16350662" y="7732748"/>
                </a:cubicBezTo>
                <a:cubicBezTo>
                  <a:pt x="8862335" y="9417902"/>
                  <a:pt x="6497878" y="10993241"/>
                  <a:pt x="0" y="10552465"/>
                </a:cubicBezTo>
                <a:lnTo>
                  <a:pt x="91440" y="0"/>
                </a:lnTo>
                <a:close/>
              </a:path>
            </a:pathLst>
          </a:custGeom>
          <a:gradFill flip="none" rotWithShape="1">
            <a:gsLst>
              <a:gs pos="0">
                <a:srgbClr val="005376">
                  <a:alpha val="40000"/>
                </a:srgbClr>
              </a:gs>
              <a:gs pos="57000">
                <a:srgbClr val="336BAD">
                  <a:alpha val="40000"/>
                </a:srgbClr>
              </a:gs>
              <a:gs pos="97000">
                <a:srgbClr val="7D0D7C">
                  <a:alpha val="0"/>
                </a:srgbClr>
              </a:gs>
              <a:gs pos="24000">
                <a:srgbClr val="00ADD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FBCBC83E-ED92-4F6F-948E-013FD8A40940}"/>
              </a:ext>
            </a:extLst>
          </p:cNvPr>
          <p:cNvSpPr/>
          <p:nvPr/>
        </p:nvSpPr>
        <p:spPr>
          <a:xfrm>
            <a:off x="-33296" y="-11006"/>
            <a:ext cx="12237751" cy="5707561"/>
          </a:xfrm>
          <a:custGeom>
            <a:avLst/>
            <a:gdLst>
              <a:gd name="connsiteX0" fmla="*/ 0 w 27557267"/>
              <a:gd name="connsiteY0" fmla="*/ 0 h 11283985"/>
              <a:gd name="connsiteX1" fmla="*/ 27557267 w 27557267"/>
              <a:gd name="connsiteY1" fmla="*/ 0 h 11283985"/>
              <a:gd name="connsiteX2" fmla="*/ 27557267 w 27557267"/>
              <a:gd name="connsiteY2" fmla="*/ 11283985 h 11283985"/>
              <a:gd name="connsiteX3" fmla="*/ 0 w 27557267"/>
              <a:gd name="connsiteY3" fmla="*/ 11283985 h 11283985"/>
              <a:gd name="connsiteX4" fmla="*/ 0 w 27557267"/>
              <a:gd name="connsiteY4"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848992"/>
              <a:gd name="connsiteX1" fmla="*/ 27557267 w 27557267"/>
              <a:gd name="connsiteY1" fmla="*/ 0 h 11848992"/>
              <a:gd name="connsiteX2" fmla="*/ 27557267 w 27557267"/>
              <a:gd name="connsiteY2" fmla="*/ 11283985 h 11848992"/>
              <a:gd name="connsiteX3" fmla="*/ 18122035 w 27557267"/>
              <a:gd name="connsiteY3" fmla="*/ 7805712 h 11848992"/>
              <a:gd name="connsiteX4" fmla="*/ 0 w 27557267"/>
              <a:gd name="connsiteY4" fmla="*/ 11283985 h 11848992"/>
              <a:gd name="connsiteX5" fmla="*/ 0 w 27557267"/>
              <a:gd name="connsiteY5" fmla="*/ 0 h 11848992"/>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325325"/>
              <a:gd name="connsiteX1" fmla="*/ 27557267 w 27557267"/>
              <a:gd name="connsiteY1" fmla="*/ 0 h 11325325"/>
              <a:gd name="connsiteX2" fmla="*/ 27557267 w 27557267"/>
              <a:gd name="connsiteY2" fmla="*/ 11283985 h 11325325"/>
              <a:gd name="connsiteX3" fmla="*/ 18122035 w 27557267"/>
              <a:gd name="connsiteY3" fmla="*/ 7805712 h 11325325"/>
              <a:gd name="connsiteX4" fmla="*/ 0 w 27557267"/>
              <a:gd name="connsiteY4" fmla="*/ 11283985 h 11325325"/>
              <a:gd name="connsiteX5" fmla="*/ 0 w 27557267"/>
              <a:gd name="connsiteY5" fmla="*/ 0 h 11325325"/>
              <a:gd name="connsiteX0" fmla="*/ 0 w 27557267"/>
              <a:gd name="connsiteY0" fmla="*/ 0 h 11320454"/>
              <a:gd name="connsiteX1" fmla="*/ 27557267 w 27557267"/>
              <a:gd name="connsiteY1" fmla="*/ 0 h 11320454"/>
              <a:gd name="connsiteX2" fmla="*/ 27557267 w 27557267"/>
              <a:gd name="connsiteY2" fmla="*/ 9944717 h 11320454"/>
              <a:gd name="connsiteX3" fmla="*/ 18122035 w 27557267"/>
              <a:gd name="connsiteY3" fmla="*/ 7805712 h 11320454"/>
              <a:gd name="connsiteX4" fmla="*/ 0 w 27557267"/>
              <a:gd name="connsiteY4" fmla="*/ 11283985 h 11320454"/>
              <a:gd name="connsiteX5" fmla="*/ 0 w 27557267"/>
              <a:gd name="connsiteY5" fmla="*/ 0 h 11320454"/>
              <a:gd name="connsiteX0" fmla="*/ 0 w 27557267"/>
              <a:gd name="connsiteY0" fmla="*/ 0 h 11320454"/>
              <a:gd name="connsiteX1" fmla="*/ 27557267 w 27557267"/>
              <a:gd name="connsiteY1" fmla="*/ 0 h 11320454"/>
              <a:gd name="connsiteX2" fmla="*/ 27557267 w 27557267"/>
              <a:gd name="connsiteY2" fmla="*/ 9944717 h 11320454"/>
              <a:gd name="connsiteX3" fmla="*/ 18122035 w 27557267"/>
              <a:gd name="connsiteY3" fmla="*/ 7805712 h 11320454"/>
              <a:gd name="connsiteX4" fmla="*/ 0 w 27557267"/>
              <a:gd name="connsiteY4" fmla="*/ 11283985 h 11320454"/>
              <a:gd name="connsiteX5" fmla="*/ 0 w 27557267"/>
              <a:gd name="connsiteY5" fmla="*/ 0 h 11320454"/>
              <a:gd name="connsiteX0" fmla="*/ 0 w 27557267"/>
              <a:gd name="connsiteY0" fmla="*/ 0 h 11320202"/>
              <a:gd name="connsiteX1" fmla="*/ 27557267 w 27557267"/>
              <a:gd name="connsiteY1" fmla="*/ 0 h 11320202"/>
              <a:gd name="connsiteX2" fmla="*/ 27557267 w 27557267"/>
              <a:gd name="connsiteY2" fmla="*/ 9944717 h 11320202"/>
              <a:gd name="connsiteX3" fmla="*/ 18201231 w 27557267"/>
              <a:gd name="connsiteY3" fmla="*/ 7777813 h 11320202"/>
              <a:gd name="connsiteX4" fmla="*/ 0 w 27557267"/>
              <a:gd name="connsiteY4" fmla="*/ 11283985 h 11320202"/>
              <a:gd name="connsiteX5" fmla="*/ 0 w 27557267"/>
              <a:gd name="connsiteY5" fmla="*/ 0 h 113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57267" h="11320202">
                <a:moveTo>
                  <a:pt x="0" y="0"/>
                </a:moveTo>
                <a:lnTo>
                  <a:pt x="27557267" y="0"/>
                </a:lnTo>
                <a:lnTo>
                  <a:pt x="27557267" y="9944717"/>
                </a:lnTo>
                <a:cubicBezTo>
                  <a:pt x="24752525" y="8119097"/>
                  <a:pt x="22794109" y="7554602"/>
                  <a:pt x="18201231" y="7777813"/>
                </a:cubicBezTo>
                <a:cubicBezTo>
                  <a:pt x="13608353" y="8001024"/>
                  <a:pt x="6497878" y="11724761"/>
                  <a:pt x="0" y="11283985"/>
                </a:cubicBez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5EDF8CAD-87B4-4314-B561-796A17A10B53}"/>
              </a:ext>
            </a:extLst>
          </p:cNvPr>
          <p:cNvSpPr/>
          <p:nvPr/>
        </p:nvSpPr>
        <p:spPr>
          <a:xfrm>
            <a:off x="-35602" y="-11006"/>
            <a:ext cx="12244854" cy="5700347"/>
          </a:xfrm>
          <a:custGeom>
            <a:avLst/>
            <a:gdLst>
              <a:gd name="connsiteX0" fmla="*/ 0 w 27557267"/>
              <a:gd name="connsiteY0" fmla="*/ 0 h 11283985"/>
              <a:gd name="connsiteX1" fmla="*/ 27557267 w 27557267"/>
              <a:gd name="connsiteY1" fmla="*/ 0 h 11283985"/>
              <a:gd name="connsiteX2" fmla="*/ 27557267 w 27557267"/>
              <a:gd name="connsiteY2" fmla="*/ 11283985 h 11283985"/>
              <a:gd name="connsiteX3" fmla="*/ 0 w 27557267"/>
              <a:gd name="connsiteY3" fmla="*/ 11283985 h 11283985"/>
              <a:gd name="connsiteX4" fmla="*/ 0 w 27557267"/>
              <a:gd name="connsiteY4"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848992"/>
              <a:gd name="connsiteX1" fmla="*/ 27557267 w 27557267"/>
              <a:gd name="connsiteY1" fmla="*/ 0 h 11848992"/>
              <a:gd name="connsiteX2" fmla="*/ 27557267 w 27557267"/>
              <a:gd name="connsiteY2" fmla="*/ 11283985 h 11848992"/>
              <a:gd name="connsiteX3" fmla="*/ 18122035 w 27557267"/>
              <a:gd name="connsiteY3" fmla="*/ 7805712 h 11848992"/>
              <a:gd name="connsiteX4" fmla="*/ 0 w 27557267"/>
              <a:gd name="connsiteY4" fmla="*/ 11283985 h 11848992"/>
              <a:gd name="connsiteX5" fmla="*/ 0 w 27557267"/>
              <a:gd name="connsiteY5" fmla="*/ 0 h 11848992"/>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324469"/>
              <a:gd name="connsiteX1" fmla="*/ 27557267 w 27557267"/>
              <a:gd name="connsiteY1" fmla="*/ 0 h 11324469"/>
              <a:gd name="connsiteX2" fmla="*/ 27557267 w 27557267"/>
              <a:gd name="connsiteY2" fmla="*/ 11283985 h 11324469"/>
              <a:gd name="connsiteX3" fmla="*/ 18122035 w 27557267"/>
              <a:gd name="connsiteY3" fmla="*/ 7805712 h 11324469"/>
              <a:gd name="connsiteX4" fmla="*/ 0 w 27557267"/>
              <a:gd name="connsiteY4" fmla="*/ 11283985 h 11324469"/>
              <a:gd name="connsiteX5" fmla="*/ 0 w 27557267"/>
              <a:gd name="connsiteY5" fmla="*/ 0 h 11324469"/>
              <a:gd name="connsiteX0" fmla="*/ 0 w 27581350"/>
              <a:gd name="connsiteY0" fmla="*/ 0 h 11324469"/>
              <a:gd name="connsiteX1" fmla="*/ 27557267 w 27581350"/>
              <a:gd name="connsiteY1" fmla="*/ 0 h 11324469"/>
              <a:gd name="connsiteX2" fmla="*/ 27581350 w 27581350"/>
              <a:gd name="connsiteY2" fmla="*/ 11220370 h 11324469"/>
              <a:gd name="connsiteX3" fmla="*/ 27557267 w 27581350"/>
              <a:gd name="connsiteY3" fmla="*/ 11283985 h 11324469"/>
              <a:gd name="connsiteX4" fmla="*/ 18122035 w 27581350"/>
              <a:gd name="connsiteY4" fmla="*/ 7805712 h 11324469"/>
              <a:gd name="connsiteX5" fmla="*/ 0 w 27581350"/>
              <a:gd name="connsiteY5" fmla="*/ 11283985 h 11324469"/>
              <a:gd name="connsiteX6" fmla="*/ 0 w 27581350"/>
              <a:gd name="connsiteY6" fmla="*/ 0 h 11324469"/>
              <a:gd name="connsiteX0" fmla="*/ 0 w 27581350"/>
              <a:gd name="connsiteY0" fmla="*/ 0 h 11324283"/>
              <a:gd name="connsiteX1" fmla="*/ 27557267 w 27581350"/>
              <a:gd name="connsiteY1" fmla="*/ 0 h 11324283"/>
              <a:gd name="connsiteX2" fmla="*/ 27581350 w 27581350"/>
              <a:gd name="connsiteY2" fmla="*/ 11220370 h 11324283"/>
              <a:gd name="connsiteX3" fmla="*/ 27557267 w 27581350"/>
              <a:gd name="connsiteY3" fmla="*/ 11283985 h 11324283"/>
              <a:gd name="connsiteX4" fmla="*/ 18281674 w 27581350"/>
              <a:gd name="connsiteY4" fmla="*/ 7788982 h 11324283"/>
              <a:gd name="connsiteX5" fmla="*/ 0 w 27581350"/>
              <a:gd name="connsiteY5" fmla="*/ 11283985 h 11324283"/>
              <a:gd name="connsiteX6" fmla="*/ 0 w 27581350"/>
              <a:gd name="connsiteY6" fmla="*/ 0 h 11324283"/>
              <a:gd name="connsiteX0" fmla="*/ 0 w 27581350"/>
              <a:gd name="connsiteY0" fmla="*/ 0 h 11324099"/>
              <a:gd name="connsiteX1" fmla="*/ 27557267 w 27581350"/>
              <a:gd name="connsiteY1" fmla="*/ 0 h 11324099"/>
              <a:gd name="connsiteX2" fmla="*/ 27581350 w 27581350"/>
              <a:gd name="connsiteY2" fmla="*/ 11220370 h 11324099"/>
              <a:gd name="connsiteX3" fmla="*/ 27557267 w 27581350"/>
              <a:gd name="connsiteY3" fmla="*/ 11283985 h 11324099"/>
              <a:gd name="connsiteX4" fmla="*/ 18416106 w 27581350"/>
              <a:gd name="connsiteY4" fmla="*/ 7772256 h 11324099"/>
              <a:gd name="connsiteX5" fmla="*/ 0 w 27581350"/>
              <a:gd name="connsiteY5" fmla="*/ 11283985 h 11324099"/>
              <a:gd name="connsiteX6" fmla="*/ 0 w 27581350"/>
              <a:gd name="connsiteY6" fmla="*/ 0 h 11324099"/>
              <a:gd name="connsiteX0" fmla="*/ 0 w 27581350"/>
              <a:gd name="connsiteY0" fmla="*/ 0 h 11324471"/>
              <a:gd name="connsiteX1" fmla="*/ 27557267 w 27581350"/>
              <a:gd name="connsiteY1" fmla="*/ 0 h 11324471"/>
              <a:gd name="connsiteX2" fmla="*/ 27581350 w 27581350"/>
              <a:gd name="connsiteY2" fmla="*/ 11220370 h 11324471"/>
              <a:gd name="connsiteX3" fmla="*/ 27557267 w 27581350"/>
              <a:gd name="connsiteY3" fmla="*/ 11283985 h 11324471"/>
              <a:gd name="connsiteX4" fmla="*/ 18407704 w 27581350"/>
              <a:gd name="connsiteY4" fmla="*/ 7805711 h 11324471"/>
              <a:gd name="connsiteX5" fmla="*/ 0 w 27581350"/>
              <a:gd name="connsiteY5" fmla="*/ 11283985 h 11324471"/>
              <a:gd name="connsiteX6" fmla="*/ 0 w 27581350"/>
              <a:gd name="connsiteY6" fmla="*/ 0 h 11324471"/>
              <a:gd name="connsiteX0" fmla="*/ 0 w 27581350"/>
              <a:gd name="connsiteY0" fmla="*/ 0 h 11324007"/>
              <a:gd name="connsiteX1" fmla="*/ 27557267 w 27581350"/>
              <a:gd name="connsiteY1" fmla="*/ 0 h 11324007"/>
              <a:gd name="connsiteX2" fmla="*/ 27581350 w 27581350"/>
              <a:gd name="connsiteY2" fmla="*/ 11220370 h 11324007"/>
              <a:gd name="connsiteX3" fmla="*/ 27557267 w 27581350"/>
              <a:gd name="connsiteY3" fmla="*/ 11283985 h 11324007"/>
              <a:gd name="connsiteX4" fmla="*/ 18365695 w 27581350"/>
              <a:gd name="connsiteY4" fmla="*/ 7763890 h 11324007"/>
              <a:gd name="connsiteX5" fmla="*/ 0 w 27581350"/>
              <a:gd name="connsiteY5" fmla="*/ 11283985 h 11324007"/>
              <a:gd name="connsiteX6" fmla="*/ 0 w 27581350"/>
              <a:gd name="connsiteY6" fmla="*/ 0 h 11324007"/>
              <a:gd name="connsiteX0" fmla="*/ 0 w 27581350"/>
              <a:gd name="connsiteY0" fmla="*/ 0 h 11323388"/>
              <a:gd name="connsiteX1" fmla="*/ 27557267 w 27581350"/>
              <a:gd name="connsiteY1" fmla="*/ 0 h 11323388"/>
              <a:gd name="connsiteX2" fmla="*/ 27581350 w 27581350"/>
              <a:gd name="connsiteY2" fmla="*/ 11220370 h 11323388"/>
              <a:gd name="connsiteX3" fmla="*/ 27557267 w 27581350"/>
              <a:gd name="connsiteY3" fmla="*/ 11283985 h 11323388"/>
              <a:gd name="connsiteX4" fmla="*/ 18365695 w 27581350"/>
              <a:gd name="connsiteY4" fmla="*/ 7763890 h 11323388"/>
              <a:gd name="connsiteX5" fmla="*/ 0 w 27581350"/>
              <a:gd name="connsiteY5" fmla="*/ 11283985 h 11323388"/>
              <a:gd name="connsiteX6" fmla="*/ 0 w 27581350"/>
              <a:gd name="connsiteY6" fmla="*/ 0 h 11323388"/>
              <a:gd name="connsiteX0" fmla="*/ 0 w 27581350"/>
              <a:gd name="connsiteY0" fmla="*/ 0 h 11326343"/>
              <a:gd name="connsiteX1" fmla="*/ 27557267 w 27581350"/>
              <a:gd name="connsiteY1" fmla="*/ 0 h 11326343"/>
              <a:gd name="connsiteX2" fmla="*/ 27581350 w 27581350"/>
              <a:gd name="connsiteY2" fmla="*/ 11220370 h 11326343"/>
              <a:gd name="connsiteX3" fmla="*/ 27557267 w 27581350"/>
              <a:gd name="connsiteY3" fmla="*/ 11283985 h 11326343"/>
              <a:gd name="connsiteX4" fmla="*/ 18365695 w 27581350"/>
              <a:gd name="connsiteY4" fmla="*/ 7763890 h 11326343"/>
              <a:gd name="connsiteX5" fmla="*/ 0 w 27581350"/>
              <a:gd name="connsiteY5" fmla="*/ 11283985 h 11326343"/>
              <a:gd name="connsiteX6" fmla="*/ 0 w 27581350"/>
              <a:gd name="connsiteY6" fmla="*/ 0 h 11326343"/>
              <a:gd name="connsiteX0" fmla="*/ 0 w 27581350"/>
              <a:gd name="connsiteY0" fmla="*/ 0 h 11326345"/>
              <a:gd name="connsiteX1" fmla="*/ 27557267 w 27581350"/>
              <a:gd name="connsiteY1" fmla="*/ 0 h 11326345"/>
              <a:gd name="connsiteX2" fmla="*/ 27581350 w 27581350"/>
              <a:gd name="connsiteY2" fmla="*/ 11220370 h 11326345"/>
              <a:gd name="connsiteX3" fmla="*/ 18365695 w 27581350"/>
              <a:gd name="connsiteY3" fmla="*/ 7763890 h 11326345"/>
              <a:gd name="connsiteX4" fmla="*/ 0 w 27581350"/>
              <a:gd name="connsiteY4" fmla="*/ 11283985 h 11326345"/>
              <a:gd name="connsiteX5" fmla="*/ 0 w 27581350"/>
              <a:gd name="connsiteY5" fmla="*/ 0 h 11326345"/>
              <a:gd name="connsiteX0" fmla="*/ 0 w 27565517"/>
              <a:gd name="connsiteY0" fmla="*/ 0 h 11320068"/>
              <a:gd name="connsiteX1" fmla="*/ 27557267 w 27565517"/>
              <a:gd name="connsiteY1" fmla="*/ 0 h 11320068"/>
              <a:gd name="connsiteX2" fmla="*/ 27565517 w 27565517"/>
              <a:gd name="connsiteY2" fmla="*/ 9950854 h 11320068"/>
              <a:gd name="connsiteX3" fmla="*/ 18365695 w 27565517"/>
              <a:gd name="connsiteY3" fmla="*/ 7763890 h 11320068"/>
              <a:gd name="connsiteX4" fmla="*/ 0 w 27565517"/>
              <a:gd name="connsiteY4" fmla="*/ 11283985 h 11320068"/>
              <a:gd name="connsiteX5" fmla="*/ 0 w 27565517"/>
              <a:gd name="connsiteY5" fmla="*/ 0 h 11320068"/>
              <a:gd name="connsiteX0" fmla="*/ 0 w 27565517"/>
              <a:gd name="connsiteY0" fmla="*/ 0 h 11320068"/>
              <a:gd name="connsiteX1" fmla="*/ 27557267 w 27565517"/>
              <a:gd name="connsiteY1" fmla="*/ 0 h 11320068"/>
              <a:gd name="connsiteX2" fmla="*/ 27565517 w 27565517"/>
              <a:gd name="connsiteY2" fmla="*/ 9950854 h 11320068"/>
              <a:gd name="connsiteX3" fmla="*/ 18365695 w 27565517"/>
              <a:gd name="connsiteY3" fmla="*/ 7763890 h 11320068"/>
              <a:gd name="connsiteX4" fmla="*/ 0 w 27565517"/>
              <a:gd name="connsiteY4" fmla="*/ 11283985 h 11320068"/>
              <a:gd name="connsiteX5" fmla="*/ 0 w 27565517"/>
              <a:gd name="connsiteY5" fmla="*/ 0 h 11320068"/>
              <a:gd name="connsiteX0" fmla="*/ 0 w 27565517"/>
              <a:gd name="connsiteY0" fmla="*/ 0 h 11320272"/>
              <a:gd name="connsiteX1" fmla="*/ 27557267 w 27565517"/>
              <a:gd name="connsiteY1" fmla="*/ 0 h 11320272"/>
              <a:gd name="connsiteX2" fmla="*/ 27565517 w 27565517"/>
              <a:gd name="connsiteY2" fmla="*/ 9950854 h 11320272"/>
              <a:gd name="connsiteX3" fmla="*/ 18417159 w 27565517"/>
              <a:gd name="connsiteY3" fmla="*/ 7786560 h 11320272"/>
              <a:gd name="connsiteX4" fmla="*/ 0 w 27565517"/>
              <a:gd name="connsiteY4" fmla="*/ 11283985 h 11320272"/>
              <a:gd name="connsiteX5" fmla="*/ 0 w 27565517"/>
              <a:gd name="connsiteY5" fmla="*/ 0 h 11320272"/>
              <a:gd name="connsiteX0" fmla="*/ 0 w 27565517"/>
              <a:gd name="connsiteY0" fmla="*/ 0 h 11320542"/>
              <a:gd name="connsiteX1" fmla="*/ 27557267 w 27565517"/>
              <a:gd name="connsiteY1" fmla="*/ 0 h 11320542"/>
              <a:gd name="connsiteX2" fmla="*/ 27565517 w 27565517"/>
              <a:gd name="connsiteY2" fmla="*/ 9950854 h 11320542"/>
              <a:gd name="connsiteX3" fmla="*/ 18417159 w 27565517"/>
              <a:gd name="connsiteY3" fmla="*/ 7786560 h 11320542"/>
              <a:gd name="connsiteX4" fmla="*/ 0 w 27565517"/>
              <a:gd name="connsiteY4" fmla="*/ 11283985 h 11320542"/>
              <a:gd name="connsiteX5" fmla="*/ 0 w 27565517"/>
              <a:gd name="connsiteY5" fmla="*/ 0 h 11320542"/>
              <a:gd name="connsiteX0" fmla="*/ 0 w 27565517"/>
              <a:gd name="connsiteY0" fmla="*/ 0 h 11318444"/>
              <a:gd name="connsiteX1" fmla="*/ 27557267 w 27565517"/>
              <a:gd name="connsiteY1" fmla="*/ 0 h 11318444"/>
              <a:gd name="connsiteX2" fmla="*/ 27565517 w 27565517"/>
              <a:gd name="connsiteY2" fmla="*/ 9950854 h 11318444"/>
              <a:gd name="connsiteX3" fmla="*/ 18417159 w 27565517"/>
              <a:gd name="connsiteY3" fmla="*/ 7786560 h 11318444"/>
              <a:gd name="connsiteX4" fmla="*/ 0 w 27565517"/>
              <a:gd name="connsiteY4" fmla="*/ 11283985 h 11318444"/>
              <a:gd name="connsiteX5" fmla="*/ 0 w 27565517"/>
              <a:gd name="connsiteY5" fmla="*/ 0 h 113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65517" h="11318444">
                <a:moveTo>
                  <a:pt x="0" y="0"/>
                </a:moveTo>
                <a:lnTo>
                  <a:pt x="27557267" y="0"/>
                </a:lnTo>
                <a:cubicBezTo>
                  <a:pt x="27565295" y="3701821"/>
                  <a:pt x="27557489" y="6249033"/>
                  <a:pt x="27565517" y="9950854"/>
                </a:cubicBezTo>
                <a:cubicBezTo>
                  <a:pt x="25306471" y="8468530"/>
                  <a:pt x="23354493" y="7534144"/>
                  <a:pt x="18417159" y="7786560"/>
                </a:cubicBezTo>
                <a:cubicBezTo>
                  <a:pt x="13479825" y="8038976"/>
                  <a:pt x="6658074" y="11710647"/>
                  <a:pt x="0" y="11283985"/>
                </a:cubicBezTo>
                <a:lnTo>
                  <a:pt x="0" y="0"/>
                </a:lnTo>
                <a:close/>
              </a:path>
            </a:pathLst>
          </a:custGeom>
          <a:gradFill>
            <a:gsLst>
              <a:gs pos="27000">
                <a:srgbClr val="006C8A">
                  <a:alpha val="80000"/>
                </a:srgbClr>
              </a:gs>
              <a:gs pos="0">
                <a:srgbClr val="005376">
                  <a:alpha val="70000"/>
                </a:srgbClr>
              </a:gs>
              <a:gs pos="59000">
                <a:srgbClr val="254D7D">
                  <a:alpha val="80000"/>
                </a:srgbClr>
              </a:gs>
              <a:gs pos="99115">
                <a:srgbClr val="7D0D7C">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A4D620-FD10-41F7-91F7-7936D6507E6E}"/>
              </a:ext>
            </a:extLst>
          </p:cNvPr>
          <p:cNvSpPr txBox="1"/>
          <p:nvPr userDrawn="1"/>
        </p:nvSpPr>
        <p:spPr>
          <a:xfrm>
            <a:off x="6298008" y="486309"/>
            <a:ext cx="4304810" cy="338554"/>
          </a:xfrm>
          <a:prstGeom prst="rect">
            <a:avLst/>
          </a:prstGeom>
          <a:noFill/>
        </p:spPr>
        <p:txBody>
          <a:bodyPr wrap="square" rtlCol="0">
            <a:spAutoFit/>
          </a:bodyPr>
          <a:lstStyle/>
          <a:p>
            <a:pPr algn="r"/>
            <a:r>
              <a:rPr lang="en-US" sz="1600" i="1" dirty="0">
                <a:solidFill>
                  <a:schemeClr val="bg1"/>
                </a:solidFill>
                <a:latin typeface="Exo 2 Light" panose="00000400000000000000" pitchFamily="2" charset="0"/>
              </a:rPr>
              <a:t>Exceptional service in the national interest </a:t>
            </a:r>
          </a:p>
        </p:txBody>
      </p:sp>
      <p:grpSp>
        <p:nvGrpSpPr>
          <p:cNvPr id="12" name="Group 11">
            <a:extLst>
              <a:ext uri="{FF2B5EF4-FFF2-40B4-BE49-F238E27FC236}">
                <a16:creationId xmlns:a16="http://schemas.microsoft.com/office/drawing/2014/main" id="{6A8CD122-28E8-4A57-893B-9723CED2CE4B}"/>
              </a:ext>
            </a:extLst>
          </p:cNvPr>
          <p:cNvGrpSpPr/>
          <p:nvPr userDrawn="1"/>
        </p:nvGrpSpPr>
        <p:grpSpPr>
          <a:xfrm>
            <a:off x="10691718" y="-5047"/>
            <a:ext cx="1076755" cy="1493878"/>
            <a:chOff x="5163803" y="-1"/>
            <a:chExt cx="1399674" cy="1941892"/>
          </a:xfrm>
        </p:grpSpPr>
        <p:sp>
          <p:nvSpPr>
            <p:cNvPr id="13" name="Rectangle 12">
              <a:extLst>
                <a:ext uri="{FF2B5EF4-FFF2-40B4-BE49-F238E27FC236}">
                  <a16:creationId xmlns:a16="http://schemas.microsoft.com/office/drawing/2014/main" id="{958974C9-66BC-4E39-8AFD-1EDB4018522B}"/>
                </a:ext>
              </a:extLst>
            </p:cNvPr>
            <p:cNvSpPr/>
            <p:nvPr/>
          </p:nvSpPr>
          <p:spPr>
            <a:xfrm>
              <a:off x="5163803" y="-1"/>
              <a:ext cx="1399674" cy="1941892"/>
            </a:xfrm>
            <a:prstGeom prst="rect">
              <a:avLst/>
            </a:prstGeom>
            <a:gradFill flip="none" rotWithShape="1">
              <a:gsLst>
                <a:gs pos="14000">
                  <a:srgbClr val="00ABD4"/>
                </a:gs>
                <a:gs pos="100000">
                  <a:srgbClr val="00ABD4">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14" name="Graphic 13">
              <a:extLst>
                <a:ext uri="{FF2B5EF4-FFF2-40B4-BE49-F238E27FC236}">
                  <a16:creationId xmlns:a16="http://schemas.microsoft.com/office/drawing/2014/main" id="{320351AE-1119-4C57-B934-E45C6D4605E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9217"/>
            <a:stretch/>
          </p:blipFill>
          <p:spPr>
            <a:xfrm>
              <a:off x="5390740" y="362921"/>
              <a:ext cx="932676" cy="1002123"/>
            </a:xfrm>
            <a:prstGeom prst="rect">
              <a:avLst/>
            </a:prstGeom>
          </p:spPr>
        </p:pic>
      </p:grpSp>
      <p:grpSp>
        <p:nvGrpSpPr>
          <p:cNvPr id="15" name="Group 14">
            <a:extLst>
              <a:ext uri="{FF2B5EF4-FFF2-40B4-BE49-F238E27FC236}">
                <a16:creationId xmlns:a16="http://schemas.microsoft.com/office/drawing/2014/main" id="{4BF67F1B-4E87-42F5-9F22-19E334052145}"/>
              </a:ext>
            </a:extLst>
          </p:cNvPr>
          <p:cNvGrpSpPr/>
          <p:nvPr userDrawn="1"/>
        </p:nvGrpSpPr>
        <p:grpSpPr>
          <a:xfrm>
            <a:off x="6119446" y="6134327"/>
            <a:ext cx="5875659" cy="560999"/>
            <a:chOff x="15844795" y="22742649"/>
            <a:chExt cx="19602330" cy="1871599"/>
          </a:xfrm>
        </p:grpSpPr>
        <p:sp>
          <p:nvSpPr>
            <p:cNvPr id="16" name="Rectangle 15">
              <a:extLst>
                <a:ext uri="{FF2B5EF4-FFF2-40B4-BE49-F238E27FC236}">
                  <a16:creationId xmlns:a16="http://schemas.microsoft.com/office/drawing/2014/main" id="{58D1D400-535A-4541-8384-FA7B446EE3C0}"/>
                </a:ext>
              </a:extLst>
            </p:cNvPr>
            <p:cNvSpPr/>
            <p:nvPr/>
          </p:nvSpPr>
          <p:spPr>
            <a:xfrm>
              <a:off x="15844795" y="23690127"/>
              <a:ext cx="19602330" cy="924121"/>
            </a:xfrm>
            <a:prstGeom prst="rect">
              <a:avLst/>
            </a:prstGeom>
          </p:spPr>
          <p:txBody>
            <a:bodyPr wrap="square">
              <a:spAutoFit/>
            </a:bodyPr>
            <a:lstStyle/>
            <a:p>
              <a:pPr algn="r"/>
              <a:r>
                <a:rPr lang="en-US" sz="60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Sandia National Laboratories is a </a:t>
              </a:r>
              <a:r>
                <a:rPr lang="en-US" sz="600" dirty="0" err="1">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multimission</a:t>
              </a:r>
              <a:r>
                <a:rPr lang="en-US" sz="60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 laboratory managed and operated by National Technology &amp; Engineering Solutions of Sandia, LLC, a wholly owned subsidiary of Honeywell International Inc., for the U.S. Department of Energy’s National Nuclear Security Administration under contract DE-NA0003525.</a:t>
              </a:r>
            </a:p>
          </p:txBody>
        </p:sp>
        <p:grpSp>
          <p:nvGrpSpPr>
            <p:cNvPr id="17" name="Group 16">
              <a:extLst>
                <a:ext uri="{FF2B5EF4-FFF2-40B4-BE49-F238E27FC236}">
                  <a16:creationId xmlns:a16="http://schemas.microsoft.com/office/drawing/2014/main" id="{2130F6A3-1760-4A8B-A6F0-22EDC463B00C}"/>
                </a:ext>
              </a:extLst>
            </p:cNvPr>
            <p:cNvGrpSpPr/>
            <p:nvPr/>
          </p:nvGrpSpPr>
          <p:grpSpPr>
            <a:xfrm>
              <a:off x="29178249" y="22742649"/>
              <a:ext cx="5976629" cy="846239"/>
              <a:chOff x="42282594" y="34593273"/>
              <a:chExt cx="5976629" cy="846239"/>
            </a:xfrm>
          </p:grpSpPr>
          <p:pic>
            <p:nvPicPr>
              <p:cNvPr id="18" name="Graphic 17">
                <a:extLst>
                  <a:ext uri="{FF2B5EF4-FFF2-40B4-BE49-F238E27FC236}">
                    <a16:creationId xmlns:a16="http://schemas.microsoft.com/office/drawing/2014/main" id="{F05B515F-586B-4470-90D5-302F0579F8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82594" y="34593273"/>
                <a:ext cx="3182531" cy="791893"/>
              </a:xfrm>
              <a:prstGeom prst="rect">
                <a:avLst/>
              </a:prstGeom>
            </p:spPr>
          </p:pic>
          <p:pic>
            <p:nvPicPr>
              <p:cNvPr id="19" name="Graphic 18">
                <a:extLst>
                  <a:ext uri="{FF2B5EF4-FFF2-40B4-BE49-F238E27FC236}">
                    <a16:creationId xmlns:a16="http://schemas.microsoft.com/office/drawing/2014/main" id="{98A36FE7-BE16-475F-B058-E0FB479EB3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883523" y="34647616"/>
                <a:ext cx="2375700" cy="791896"/>
              </a:xfrm>
              <a:prstGeom prst="rect">
                <a:avLst/>
              </a:prstGeom>
            </p:spPr>
          </p:pic>
        </p:grpSp>
      </p:grpSp>
      <p:sp>
        <p:nvSpPr>
          <p:cNvPr id="2" name="Title 1">
            <a:extLst>
              <a:ext uri="{FF2B5EF4-FFF2-40B4-BE49-F238E27FC236}">
                <a16:creationId xmlns:a16="http://schemas.microsoft.com/office/drawing/2014/main" id="{B1F47071-1F64-41F8-847B-D25DCCFD3FC3}"/>
              </a:ext>
            </a:extLst>
          </p:cNvPr>
          <p:cNvSpPr>
            <a:spLocks noGrp="1"/>
          </p:cNvSpPr>
          <p:nvPr userDrawn="1">
            <p:ph type="ctrTitle"/>
          </p:nvPr>
        </p:nvSpPr>
        <p:spPr>
          <a:xfrm>
            <a:off x="259405" y="2506461"/>
            <a:ext cx="8966657" cy="755605"/>
          </a:xfrm>
        </p:spPr>
        <p:txBody>
          <a:bodyPr vert="horz" lIns="91440" tIns="45720" rIns="91440" bIns="45720" rtlCol="0" anchor="ctr">
            <a:normAutofit/>
          </a:bodyPr>
          <a:lstStyle>
            <a:lvl1pPr>
              <a:defRPr lang="en-US" dirty="0">
                <a:solidFill>
                  <a:prstClr val="white"/>
                </a:solidFill>
                <a:latin typeface="Exo 2 Semi Bold" panose="00000700000000000000" pitchFamily="2" charset="0"/>
                <a:ea typeface="+mn-ea"/>
                <a:cs typeface="+mn-cs"/>
              </a:defRPr>
            </a:lvl1pPr>
          </a:lstStyle>
          <a:p>
            <a:pPr marL="0" lvl="0">
              <a:lnSpc>
                <a:spcPct val="100000"/>
              </a:lnSpc>
              <a:spcBef>
                <a:spcPts val="0"/>
              </a:spcBef>
            </a:pPr>
            <a:r>
              <a:rPr lang="en-US" dirty="0"/>
              <a:t>Click to edit Master title style</a:t>
            </a:r>
          </a:p>
        </p:txBody>
      </p:sp>
      <p:sp>
        <p:nvSpPr>
          <p:cNvPr id="3" name="Subtitle 2">
            <a:extLst>
              <a:ext uri="{FF2B5EF4-FFF2-40B4-BE49-F238E27FC236}">
                <a16:creationId xmlns:a16="http://schemas.microsoft.com/office/drawing/2014/main" id="{D578E82C-693D-46B2-8C77-70E17BD05F47}"/>
              </a:ext>
            </a:extLst>
          </p:cNvPr>
          <p:cNvSpPr>
            <a:spLocks noGrp="1"/>
          </p:cNvSpPr>
          <p:nvPr userDrawn="1">
            <p:ph type="subTitle" idx="1"/>
          </p:nvPr>
        </p:nvSpPr>
        <p:spPr>
          <a:xfrm>
            <a:off x="259406" y="3287467"/>
            <a:ext cx="5543518" cy="656152"/>
          </a:xfrm>
        </p:spPr>
        <p:txBody>
          <a:bodyPr vert="horz" lIns="91440" tIns="45720" rIns="91440" bIns="45720" rtlCol="0">
            <a:noAutofit/>
          </a:bodyPr>
          <a:lstStyle>
            <a:lvl1pPr>
              <a:defRPr lang="en-US" sz="2800" spc="500">
                <a:solidFill>
                  <a:prstClr val="white"/>
                </a:solidFill>
                <a:latin typeface="Exo 2 Semi Bold" panose="00000700000000000000" pitchFamily="2" charset="0"/>
                <a:ea typeface="+mj-ea"/>
                <a:cs typeface="+mj-cs"/>
              </a:defRPr>
            </a:lvl1pPr>
          </a:lstStyle>
          <a:p>
            <a:pPr marL="0" lvl="0" indent="0">
              <a:buNone/>
            </a:pPr>
            <a:r>
              <a:rPr lang="en-US" dirty="0"/>
              <a:t>Click to edit Master subtitle style</a:t>
            </a:r>
          </a:p>
        </p:txBody>
      </p:sp>
      <p:sp>
        <p:nvSpPr>
          <p:cNvPr id="4" name="Date Placeholder 3">
            <a:extLst>
              <a:ext uri="{FF2B5EF4-FFF2-40B4-BE49-F238E27FC236}">
                <a16:creationId xmlns:a16="http://schemas.microsoft.com/office/drawing/2014/main" id="{344261E1-3EE1-4392-A1E0-2DDE5E8ED57B}"/>
              </a:ext>
            </a:extLst>
          </p:cNvPr>
          <p:cNvSpPr>
            <a:spLocks noGrp="1"/>
          </p:cNvSpPr>
          <p:nvPr userDrawn="1">
            <p:ph type="dt" sz="half" idx="10"/>
          </p:nvPr>
        </p:nvSpPr>
        <p:spPr>
          <a:xfrm>
            <a:off x="2105960" y="6104598"/>
            <a:ext cx="27432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05C9B42B-0A4E-41EF-A621-1AFA642C3014}" type="datetimeFigureOut">
              <a:rPr lang="en-US" smtClean="0"/>
              <a:pPr/>
              <a:t>7/6/2023</a:t>
            </a:fld>
            <a:endParaRPr lang="en-US"/>
          </a:p>
        </p:txBody>
      </p:sp>
      <p:sp>
        <p:nvSpPr>
          <p:cNvPr id="25" name="TextBox 24">
            <a:extLst>
              <a:ext uri="{FF2B5EF4-FFF2-40B4-BE49-F238E27FC236}">
                <a16:creationId xmlns:a16="http://schemas.microsoft.com/office/drawing/2014/main" id="{37A1C19E-BE86-4BE0-A2F7-1F184C2BF159}"/>
              </a:ext>
            </a:extLst>
          </p:cNvPr>
          <p:cNvSpPr txBox="1"/>
          <p:nvPr userDrawn="1"/>
        </p:nvSpPr>
        <p:spPr>
          <a:xfrm>
            <a:off x="284494" y="5995827"/>
            <a:ext cx="5584965" cy="276999"/>
          </a:xfrm>
          <a:prstGeom prst="rect">
            <a:avLst/>
          </a:prstGeom>
          <a:noFill/>
        </p:spPr>
        <p:txBody>
          <a:bodyPr wrap="square" rtlCol="0">
            <a:spAutoFit/>
          </a:bodyPr>
          <a:lstStyle/>
          <a:p>
            <a:r>
              <a:rPr lang="en-US" sz="1200" cap="all" spc="300" dirty="0">
                <a:solidFill>
                  <a:srgbClr val="BFBFBF"/>
                </a:solidFill>
                <a:latin typeface="Exo 2 Black" panose="00000A00000000000000" pitchFamily="2" charset="0"/>
              </a:rPr>
              <a:t>Presented by:</a:t>
            </a:r>
          </a:p>
        </p:txBody>
      </p:sp>
    </p:spTree>
    <p:extLst>
      <p:ext uri="{BB962C8B-B14F-4D97-AF65-F5344CB8AC3E}">
        <p14:creationId xmlns:p14="http://schemas.microsoft.com/office/powerpoint/2010/main" val="161055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84A5-9B19-4460-A89A-3871CE74B67D}"/>
              </a:ext>
            </a:extLst>
          </p:cNvPr>
          <p:cNvSpPr>
            <a:spLocks noGrp="1"/>
          </p:cNvSpPr>
          <p:nvPr>
            <p:ph type="title"/>
          </p:nvPr>
        </p:nvSpPr>
        <p:spPr>
          <a:xfrm>
            <a:off x="1554113" y="373978"/>
            <a:ext cx="9758381" cy="574837"/>
          </a:xfrm>
        </p:spPr>
        <p:txBody>
          <a:bodyPr>
            <a:noAutofit/>
          </a:bodyPr>
          <a:lstStyle>
            <a:lvl1pPr>
              <a:defRPr sz="3200" b="0">
                <a:solidFill>
                  <a:srgbClr val="00ADD0"/>
                </a:solidFill>
                <a:latin typeface="Exo 2 Semi Bold" panose="000007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1F94CE8-3156-402A-99E7-95045A1061E6}"/>
              </a:ext>
            </a:extLst>
          </p:cNvPr>
          <p:cNvSpPr>
            <a:spLocks noGrp="1"/>
          </p:cNvSpPr>
          <p:nvPr>
            <p:ph idx="1"/>
          </p:nvPr>
        </p:nvSpPr>
        <p:spPr>
          <a:xfrm>
            <a:off x="796894" y="1219200"/>
            <a:ext cx="10515600" cy="4839469"/>
          </a:xfrm>
        </p:spPr>
        <p:txBody>
          <a:bodyPr>
            <a:normAutofit/>
          </a:bodyPr>
          <a:lstStyle>
            <a:lvl1pPr>
              <a:defRPr lang="en-US" sz="1600" kern="1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lang="en-US" sz="1600" kern="1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lang="en-US" sz="1600" kern="1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lang="en-US" sz="1600" kern="1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lang="en-US" sz="1600" kern="1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E8E386C-68F6-4C03-A8BD-DDAC0D5E9400}"/>
              </a:ext>
            </a:extLst>
          </p:cNvPr>
          <p:cNvSpPr>
            <a:spLocks noGrp="1"/>
          </p:cNvSpPr>
          <p:nvPr>
            <p:ph type="sldNum" sz="quarter" idx="12"/>
          </p:nvPr>
        </p:nvSpPr>
        <p:spPr/>
        <p:txBody>
          <a:bodyPr/>
          <a:lstStyle/>
          <a:p>
            <a:fld id="{2E320AA5-7CC6-48DF-87FA-C612281B60B0}" type="slidenum">
              <a:rPr lang="en-US" smtClean="0"/>
              <a:t>‹#›</a:t>
            </a:fld>
            <a:endParaRPr lang="en-US"/>
          </a:p>
        </p:txBody>
      </p:sp>
      <p:grpSp>
        <p:nvGrpSpPr>
          <p:cNvPr id="15" name="Group 14">
            <a:extLst>
              <a:ext uri="{FF2B5EF4-FFF2-40B4-BE49-F238E27FC236}">
                <a16:creationId xmlns:a16="http://schemas.microsoft.com/office/drawing/2014/main" id="{3F137F30-4CA8-42A2-A9CD-8CCBC929C094}"/>
              </a:ext>
            </a:extLst>
          </p:cNvPr>
          <p:cNvGrpSpPr/>
          <p:nvPr userDrawn="1"/>
        </p:nvGrpSpPr>
        <p:grpSpPr>
          <a:xfrm>
            <a:off x="-2080" y="-16006"/>
            <a:ext cx="1665995" cy="1467267"/>
            <a:chOff x="-154847" y="-126103"/>
            <a:chExt cx="28746927" cy="12369405"/>
          </a:xfrm>
        </p:grpSpPr>
        <p:sp>
          <p:nvSpPr>
            <p:cNvPr id="16" name="Rectangle 1">
              <a:extLst>
                <a:ext uri="{FF2B5EF4-FFF2-40B4-BE49-F238E27FC236}">
                  <a16:creationId xmlns:a16="http://schemas.microsoft.com/office/drawing/2014/main" id="{3091AAB3-CD6E-48A9-B2F8-39FB14C01379}"/>
                </a:ext>
              </a:extLst>
            </p:cNvPr>
            <p:cNvSpPr/>
            <p:nvPr/>
          </p:nvSpPr>
          <p:spPr>
            <a:xfrm>
              <a:off x="-99769" y="-126103"/>
              <a:ext cx="28691849" cy="12369405"/>
            </a:xfrm>
            <a:custGeom>
              <a:avLst/>
              <a:gdLst>
                <a:gd name="connsiteX0" fmla="*/ 0 w 27557267"/>
                <a:gd name="connsiteY0" fmla="*/ 0 h 11283985"/>
                <a:gd name="connsiteX1" fmla="*/ 27557267 w 27557267"/>
                <a:gd name="connsiteY1" fmla="*/ 0 h 11283985"/>
                <a:gd name="connsiteX2" fmla="*/ 27557267 w 27557267"/>
                <a:gd name="connsiteY2" fmla="*/ 11283985 h 11283985"/>
                <a:gd name="connsiteX3" fmla="*/ 0 w 27557267"/>
                <a:gd name="connsiteY3" fmla="*/ 11283985 h 11283985"/>
                <a:gd name="connsiteX4" fmla="*/ 0 w 27557267"/>
                <a:gd name="connsiteY4"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848992"/>
                <a:gd name="connsiteX1" fmla="*/ 27557267 w 27557267"/>
                <a:gd name="connsiteY1" fmla="*/ 0 h 11848992"/>
                <a:gd name="connsiteX2" fmla="*/ 27557267 w 27557267"/>
                <a:gd name="connsiteY2" fmla="*/ 11283985 h 11848992"/>
                <a:gd name="connsiteX3" fmla="*/ 18122035 w 27557267"/>
                <a:gd name="connsiteY3" fmla="*/ 7805712 h 11848992"/>
                <a:gd name="connsiteX4" fmla="*/ 0 w 27557267"/>
                <a:gd name="connsiteY4" fmla="*/ 11283985 h 11848992"/>
                <a:gd name="connsiteX5" fmla="*/ 0 w 27557267"/>
                <a:gd name="connsiteY5" fmla="*/ 0 h 11848992"/>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3067065"/>
                <a:gd name="connsiteX1" fmla="*/ 27557267 w 27557267"/>
                <a:gd name="connsiteY1" fmla="*/ 0 h 13067065"/>
                <a:gd name="connsiteX2" fmla="*/ 27465828 w 27557267"/>
                <a:gd name="connsiteY2" fmla="*/ 13067065 h 13067065"/>
                <a:gd name="connsiteX3" fmla="*/ 18122035 w 27557267"/>
                <a:gd name="connsiteY3" fmla="*/ 7805712 h 13067065"/>
                <a:gd name="connsiteX4" fmla="*/ 0 w 27557267"/>
                <a:gd name="connsiteY4" fmla="*/ 11283985 h 13067065"/>
                <a:gd name="connsiteX5" fmla="*/ 0 w 27557267"/>
                <a:gd name="connsiteY5" fmla="*/ 0 h 13067065"/>
                <a:gd name="connsiteX0" fmla="*/ 0 w 27557267"/>
                <a:gd name="connsiteY0" fmla="*/ 0 h 13067065"/>
                <a:gd name="connsiteX1" fmla="*/ 27557267 w 27557267"/>
                <a:gd name="connsiteY1" fmla="*/ 0 h 13067065"/>
                <a:gd name="connsiteX2" fmla="*/ 27465828 w 27557267"/>
                <a:gd name="connsiteY2" fmla="*/ 13067065 h 13067065"/>
                <a:gd name="connsiteX3" fmla="*/ 19173596 w 27557267"/>
                <a:gd name="connsiteY3" fmla="*/ 8080032 h 13067065"/>
                <a:gd name="connsiteX4" fmla="*/ 0 w 27557267"/>
                <a:gd name="connsiteY4" fmla="*/ 11283985 h 13067065"/>
                <a:gd name="connsiteX5" fmla="*/ 0 w 27557267"/>
                <a:gd name="connsiteY5" fmla="*/ 0 h 13067065"/>
                <a:gd name="connsiteX0" fmla="*/ 0 w 27557267"/>
                <a:gd name="connsiteY0" fmla="*/ 0 h 13067065"/>
                <a:gd name="connsiteX1" fmla="*/ 27557267 w 27557267"/>
                <a:gd name="connsiteY1" fmla="*/ 0 h 13067065"/>
                <a:gd name="connsiteX2" fmla="*/ 27465828 w 27557267"/>
                <a:gd name="connsiteY2" fmla="*/ 13067065 h 13067065"/>
                <a:gd name="connsiteX3" fmla="*/ 19173596 w 27557267"/>
                <a:gd name="connsiteY3" fmla="*/ 8080032 h 13067065"/>
                <a:gd name="connsiteX4" fmla="*/ 0 w 27557267"/>
                <a:gd name="connsiteY4" fmla="*/ 11283985 h 13067065"/>
                <a:gd name="connsiteX5" fmla="*/ 0 w 2755726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9265036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9265036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9265036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6350662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6350662 w 27648707"/>
                <a:gd name="connsiteY3" fmla="*/ 8080032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6350662 w 27648707"/>
                <a:gd name="connsiteY3" fmla="*/ 7732748 h 13067065"/>
                <a:gd name="connsiteX4" fmla="*/ 0 w 27648707"/>
                <a:gd name="connsiteY4" fmla="*/ 10552465 h 13067065"/>
                <a:gd name="connsiteX5" fmla="*/ 91440 w 27648707"/>
                <a:gd name="connsiteY5" fmla="*/ 0 h 13067065"/>
                <a:gd name="connsiteX0" fmla="*/ 91440 w 27648707"/>
                <a:gd name="connsiteY0" fmla="*/ 0 h 13067065"/>
                <a:gd name="connsiteX1" fmla="*/ 27648707 w 27648707"/>
                <a:gd name="connsiteY1" fmla="*/ 0 h 13067065"/>
                <a:gd name="connsiteX2" fmla="*/ 27557268 w 27648707"/>
                <a:gd name="connsiteY2" fmla="*/ 13067065 h 13067065"/>
                <a:gd name="connsiteX3" fmla="*/ 16350662 w 27648707"/>
                <a:gd name="connsiteY3" fmla="*/ 7732748 h 13067065"/>
                <a:gd name="connsiteX4" fmla="*/ 0 w 27648707"/>
                <a:gd name="connsiteY4" fmla="*/ 11479322 h 13067065"/>
                <a:gd name="connsiteX5" fmla="*/ 91440 w 27648707"/>
                <a:gd name="connsiteY5" fmla="*/ 0 h 13067065"/>
                <a:gd name="connsiteX0" fmla="*/ 91440 w 27648707"/>
                <a:gd name="connsiteY0" fmla="*/ 0 h 13239292"/>
                <a:gd name="connsiteX1" fmla="*/ 27648707 w 27648707"/>
                <a:gd name="connsiteY1" fmla="*/ 0 h 13239292"/>
                <a:gd name="connsiteX2" fmla="*/ 27557268 w 27648707"/>
                <a:gd name="connsiteY2" fmla="*/ 13067065 h 13239292"/>
                <a:gd name="connsiteX3" fmla="*/ 16350662 w 27648707"/>
                <a:gd name="connsiteY3" fmla="*/ 7732748 h 13239292"/>
                <a:gd name="connsiteX4" fmla="*/ 0 w 27648707"/>
                <a:gd name="connsiteY4" fmla="*/ 11479322 h 13239292"/>
                <a:gd name="connsiteX5" fmla="*/ 91440 w 27648707"/>
                <a:gd name="connsiteY5" fmla="*/ 0 h 13239292"/>
                <a:gd name="connsiteX0" fmla="*/ 91440 w 27697577"/>
                <a:gd name="connsiteY0" fmla="*/ 0 h 11531558"/>
                <a:gd name="connsiteX1" fmla="*/ 27648707 w 27697577"/>
                <a:gd name="connsiteY1" fmla="*/ 0 h 11531558"/>
                <a:gd name="connsiteX2" fmla="*/ 27697577 w 27697577"/>
                <a:gd name="connsiteY2" fmla="*/ 1017962 h 11531558"/>
                <a:gd name="connsiteX3" fmla="*/ 16350662 w 27697577"/>
                <a:gd name="connsiteY3" fmla="*/ 7732748 h 11531558"/>
                <a:gd name="connsiteX4" fmla="*/ 0 w 27697577"/>
                <a:gd name="connsiteY4" fmla="*/ 11479322 h 11531558"/>
                <a:gd name="connsiteX5" fmla="*/ 91440 w 27697577"/>
                <a:gd name="connsiteY5" fmla="*/ 0 h 11531558"/>
                <a:gd name="connsiteX0" fmla="*/ 91440 w 27697577"/>
                <a:gd name="connsiteY0" fmla="*/ 0 h 11511708"/>
                <a:gd name="connsiteX1" fmla="*/ 27648707 w 27697577"/>
                <a:gd name="connsiteY1" fmla="*/ 0 h 11511708"/>
                <a:gd name="connsiteX2" fmla="*/ 27697577 w 27697577"/>
                <a:gd name="connsiteY2" fmla="*/ 1017962 h 11511708"/>
                <a:gd name="connsiteX3" fmla="*/ 20700196 w 27697577"/>
                <a:gd name="connsiteY3" fmla="*/ 6002623 h 11511708"/>
                <a:gd name="connsiteX4" fmla="*/ 0 w 27697577"/>
                <a:gd name="connsiteY4" fmla="*/ 11479322 h 11511708"/>
                <a:gd name="connsiteX5" fmla="*/ 91440 w 27697577"/>
                <a:gd name="connsiteY5" fmla="*/ 0 h 11511708"/>
                <a:gd name="connsiteX0" fmla="*/ 91440 w 27789010"/>
                <a:gd name="connsiteY0" fmla="*/ 865066 h 12376774"/>
                <a:gd name="connsiteX1" fmla="*/ 27789010 w 27789010"/>
                <a:gd name="connsiteY1" fmla="*/ 0 h 12376774"/>
                <a:gd name="connsiteX2" fmla="*/ 27697577 w 27789010"/>
                <a:gd name="connsiteY2" fmla="*/ 1883028 h 12376774"/>
                <a:gd name="connsiteX3" fmla="*/ 20700196 w 27789010"/>
                <a:gd name="connsiteY3" fmla="*/ 6867689 h 12376774"/>
                <a:gd name="connsiteX4" fmla="*/ 0 w 27789010"/>
                <a:gd name="connsiteY4" fmla="*/ 12344388 h 12376774"/>
                <a:gd name="connsiteX5" fmla="*/ 91440 w 27789010"/>
                <a:gd name="connsiteY5" fmla="*/ 865066 h 12376774"/>
                <a:gd name="connsiteX0" fmla="*/ 91440 w 29591735"/>
                <a:gd name="connsiteY0" fmla="*/ 897536 h 12411648"/>
                <a:gd name="connsiteX1" fmla="*/ 27789010 w 29591735"/>
                <a:gd name="connsiteY1" fmla="*/ 32470 h 12411648"/>
                <a:gd name="connsiteX2" fmla="*/ 29591735 w 29591735"/>
                <a:gd name="connsiteY2" fmla="*/ 0 h 12411648"/>
                <a:gd name="connsiteX3" fmla="*/ 20700196 w 29591735"/>
                <a:gd name="connsiteY3" fmla="*/ 6900159 h 12411648"/>
                <a:gd name="connsiteX4" fmla="*/ 0 w 29591735"/>
                <a:gd name="connsiteY4" fmla="*/ 12376858 h 12411648"/>
                <a:gd name="connsiteX5" fmla="*/ 91440 w 29591735"/>
                <a:gd name="connsiteY5" fmla="*/ 897536 h 12411648"/>
                <a:gd name="connsiteX0" fmla="*/ 0 w 29710757"/>
                <a:gd name="connsiteY0" fmla="*/ 32470 h 12411648"/>
                <a:gd name="connsiteX1" fmla="*/ 27908032 w 29710757"/>
                <a:gd name="connsiteY1" fmla="*/ 32470 h 12411648"/>
                <a:gd name="connsiteX2" fmla="*/ 29710757 w 29710757"/>
                <a:gd name="connsiteY2" fmla="*/ 0 h 12411648"/>
                <a:gd name="connsiteX3" fmla="*/ 20819218 w 29710757"/>
                <a:gd name="connsiteY3" fmla="*/ 6900159 h 12411648"/>
                <a:gd name="connsiteX4" fmla="*/ 119022 w 29710757"/>
                <a:gd name="connsiteY4" fmla="*/ 12376858 h 12411648"/>
                <a:gd name="connsiteX5" fmla="*/ 0 w 29710757"/>
                <a:gd name="connsiteY5" fmla="*/ 32470 h 12411648"/>
                <a:gd name="connsiteX0" fmla="*/ 301899 w 29591735"/>
                <a:gd name="connsiteY0" fmla="*/ 279633 h 12411648"/>
                <a:gd name="connsiteX1" fmla="*/ 27789010 w 29591735"/>
                <a:gd name="connsiteY1" fmla="*/ 32470 h 12411648"/>
                <a:gd name="connsiteX2" fmla="*/ 29591735 w 29591735"/>
                <a:gd name="connsiteY2" fmla="*/ 0 h 12411648"/>
                <a:gd name="connsiteX3" fmla="*/ 20700196 w 29591735"/>
                <a:gd name="connsiteY3" fmla="*/ 6900159 h 12411648"/>
                <a:gd name="connsiteX4" fmla="*/ 0 w 29591735"/>
                <a:gd name="connsiteY4" fmla="*/ 12376858 h 12411648"/>
                <a:gd name="connsiteX5" fmla="*/ 301899 w 29591735"/>
                <a:gd name="connsiteY5" fmla="*/ 279633 h 12411648"/>
                <a:gd name="connsiteX0" fmla="*/ 301899 w 29591735"/>
                <a:gd name="connsiteY0" fmla="*/ 279633 h 12402248"/>
                <a:gd name="connsiteX1" fmla="*/ 27789010 w 29591735"/>
                <a:gd name="connsiteY1" fmla="*/ 32470 h 12402248"/>
                <a:gd name="connsiteX2" fmla="*/ 29591735 w 29591735"/>
                <a:gd name="connsiteY2" fmla="*/ 0 h 12402248"/>
                <a:gd name="connsiteX3" fmla="*/ 20700196 w 29591735"/>
                <a:gd name="connsiteY3" fmla="*/ 6900159 h 12402248"/>
                <a:gd name="connsiteX4" fmla="*/ 0 w 29591735"/>
                <a:gd name="connsiteY4" fmla="*/ 12376858 h 12402248"/>
                <a:gd name="connsiteX5" fmla="*/ 301899 w 29591735"/>
                <a:gd name="connsiteY5" fmla="*/ 279633 h 12402248"/>
                <a:gd name="connsiteX0" fmla="*/ 301899 w 29591735"/>
                <a:gd name="connsiteY0" fmla="*/ 279633 h 12407576"/>
                <a:gd name="connsiteX1" fmla="*/ 27789010 w 29591735"/>
                <a:gd name="connsiteY1" fmla="*/ 32470 h 12407576"/>
                <a:gd name="connsiteX2" fmla="*/ 29591735 w 29591735"/>
                <a:gd name="connsiteY2" fmla="*/ 0 h 12407576"/>
                <a:gd name="connsiteX3" fmla="*/ 15600827 w 29591735"/>
                <a:gd name="connsiteY3" fmla="*/ 7896710 h 12407576"/>
                <a:gd name="connsiteX4" fmla="*/ 0 w 29591735"/>
                <a:gd name="connsiteY4" fmla="*/ 12376858 h 12407576"/>
                <a:gd name="connsiteX5" fmla="*/ 301899 w 29591735"/>
                <a:gd name="connsiteY5" fmla="*/ 279633 h 12407576"/>
                <a:gd name="connsiteX0" fmla="*/ 301899 w 29591735"/>
                <a:gd name="connsiteY0" fmla="*/ 279633 h 12407576"/>
                <a:gd name="connsiteX1" fmla="*/ 27789010 w 29591735"/>
                <a:gd name="connsiteY1" fmla="*/ 32470 h 12407576"/>
                <a:gd name="connsiteX2" fmla="*/ 29591735 w 29591735"/>
                <a:gd name="connsiteY2" fmla="*/ 0 h 12407576"/>
                <a:gd name="connsiteX3" fmla="*/ 15600827 w 29591735"/>
                <a:gd name="connsiteY3" fmla="*/ 7896710 h 12407576"/>
                <a:gd name="connsiteX4" fmla="*/ 0 w 29591735"/>
                <a:gd name="connsiteY4" fmla="*/ 12376858 h 12407576"/>
                <a:gd name="connsiteX5" fmla="*/ 301899 w 29591735"/>
                <a:gd name="connsiteY5" fmla="*/ 279633 h 12407576"/>
                <a:gd name="connsiteX0" fmla="*/ 301899 w 29591735"/>
                <a:gd name="connsiteY0" fmla="*/ 279633 h 12394956"/>
                <a:gd name="connsiteX1" fmla="*/ 27789010 w 29591735"/>
                <a:gd name="connsiteY1" fmla="*/ 32470 h 12394956"/>
                <a:gd name="connsiteX2" fmla="*/ 29591735 w 29591735"/>
                <a:gd name="connsiteY2" fmla="*/ 0 h 12394956"/>
                <a:gd name="connsiteX3" fmla="*/ 22559985 w 29591735"/>
                <a:gd name="connsiteY3" fmla="*/ 4584648 h 12394956"/>
                <a:gd name="connsiteX4" fmla="*/ 0 w 29591735"/>
                <a:gd name="connsiteY4" fmla="*/ 12376858 h 12394956"/>
                <a:gd name="connsiteX5" fmla="*/ 301899 w 29591735"/>
                <a:gd name="connsiteY5" fmla="*/ 279633 h 12394956"/>
                <a:gd name="connsiteX0" fmla="*/ 301899 w 29591735"/>
                <a:gd name="connsiteY0" fmla="*/ 279633 h 12399930"/>
                <a:gd name="connsiteX1" fmla="*/ 27789010 w 29591735"/>
                <a:gd name="connsiteY1" fmla="*/ 32470 h 12399930"/>
                <a:gd name="connsiteX2" fmla="*/ 29591735 w 29591735"/>
                <a:gd name="connsiteY2" fmla="*/ 0 h 12399930"/>
                <a:gd name="connsiteX3" fmla="*/ 22559985 w 29591735"/>
                <a:gd name="connsiteY3" fmla="*/ 4584648 h 12399930"/>
                <a:gd name="connsiteX4" fmla="*/ 0 w 29591735"/>
                <a:gd name="connsiteY4" fmla="*/ 12376858 h 12399930"/>
                <a:gd name="connsiteX5" fmla="*/ 301899 w 29591735"/>
                <a:gd name="connsiteY5" fmla="*/ 279633 h 12399930"/>
                <a:gd name="connsiteX0" fmla="*/ 301899 w 29591735"/>
                <a:gd name="connsiteY0" fmla="*/ 279633 h 12399517"/>
                <a:gd name="connsiteX1" fmla="*/ 27789010 w 29591735"/>
                <a:gd name="connsiteY1" fmla="*/ 32470 h 12399517"/>
                <a:gd name="connsiteX2" fmla="*/ 29591735 w 29591735"/>
                <a:gd name="connsiteY2" fmla="*/ 0 h 12399517"/>
                <a:gd name="connsiteX3" fmla="*/ 22559985 w 29591735"/>
                <a:gd name="connsiteY3" fmla="*/ 4584648 h 12399517"/>
                <a:gd name="connsiteX4" fmla="*/ 0 w 29591735"/>
                <a:gd name="connsiteY4" fmla="*/ 12376858 h 12399517"/>
                <a:gd name="connsiteX5" fmla="*/ 301899 w 29591735"/>
                <a:gd name="connsiteY5" fmla="*/ 279633 h 12399517"/>
                <a:gd name="connsiteX0" fmla="*/ 301899 w 28691847"/>
                <a:gd name="connsiteY0" fmla="*/ 250321 h 12369986"/>
                <a:gd name="connsiteX1" fmla="*/ 27789010 w 28691847"/>
                <a:gd name="connsiteY1" fmla="*/ 3158 h 12369986"/>
                <a:gd name="connsiteX2" fmla="*/ 28691847 w 28691847"/>
                <a:gd name="connsiteY2" fmla="*/ 0 h 12369986"/>
                <a:gd name="connsiteX3" fmla="*/ 22559985 w 28691847"/>
                <a:gd name="connsiteY3" fmla="*/ 4555336 h 12369986"/>
                <a:gd name="connsiteX4" fmla="*/ 0 w 28691847"/>
                <a:gd name="connsiteY4" fmla="*/ 12347546 h 12369986"/>
                <a:gd name="connsiteX5" fmla="*/ 301899 w 28691847"/>
                <a:gd name="connsiteY5" fmla="*/ 250321 h 12369986"/>
                <a:gd name="connsiteX0" fmla="*/ 301899 w 28691847"/>
                <a:gd name="connsiteY0" fmla="*/ 250321 h 12369986"/>
                <a:gd name="connsiteX1" fmla="*/ 27789010 w 28691847"/>
                <a:gd name="connsiteY1" fmla="*/ 3158 h 12369986"/>
                <a:gd name="connsiteX2" fmla="*/ 28691847 w 28691847"/>
                <a:gd name="connsiteY2" fmla="*/ 0 h 12369986"/>
                <a:gd name="connsiteX3" fmla="*/ 22559985 w 28691847"/>
                <a:gd name="connsiteY3" fmla="*/ 4555336 h 12369986"/>
                <a:gd name="connsiteX4" fmla="*/ 0 w 28691847"/>
                <a:gd name="connsiteY4" fmla="*/ 12347546 h 12369986"/>
                <a:gd name="connsiteX5" fmla="*/ 301899 w 28691847"/>
                <a:gd name="connsiteY5" fmla="*/ 250321 h 12369986"/>
                <a:gd name="connsiteX0" fmla="*/ 301899 w 28691847"/>
                <a:gd name="connsiteY0" fmla="*/ 250321 h 12369404"/>
                <a:gd name="connsiteX1" fmla="*/ 27789010 w 28691847"/>
                <a:gd name="connsiteY1" fmla="*/ 3158 h 12369404"/>
                <a:gd name="connsiteX2" fmla="*/ 28691847 w 28691847"/>
                <a:gd name="connsiteY2" fmla="*/ 0 h 12369404"/>
                <a:gd name="connsiteX3" fmla="*/ 22559985 w 28691847"/>
                <a:gd name="connsiteY3" fmla="*/ 4555336 h 12369404"/>
                <a:gd name="connsiteX4" fmla="*/ 0 w 28691847"/>
                <a:gd name="connsiteY4" fmla="*/ 12347546 h 12369404"/>
                <a:gd name="connsiteX5" fmla="*/ 301899 w 28691847"/>
                <a:gd name="connsiteY5" fmla="*/ 250321 h 1236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1847" h="12369404">
                  <a:moveTo>
                    <a:pt x="301899" y="250321"/>
                  </a:moveTo>
                  <a:lnTo>
                    <a:pt x="27789010" y="3158"/>
                  </a:lnTo>
                  <a:lnTo>
                    <a:pt x="28691847" y="0"/>
                  </a:lnTo>
                  <a:cubicBezTo>
                    <a:pt x="27828746" y="878447"/>
                    <a:pt x="26022136" y="2673269"/>
                    <a:pt x="22559985" y="4555336"/>
                  </a:cubicBezTo>
                  <a:cubicBezTo>
                    <a:pt x="19097834" y="6437403"/>
                    <a:pt x="6497878" y="12788322"/>
                    <a:pt x="0" y="12347546"/>
                  </a:cubicBezTo>
                  <a:lnTo>
                    <a:pt x="301899" y="250321"/>
                  </a:lnTo>
                  <a:close/>
                </a:path>
              </a:pathLst>
            </a:custGeom>
            <a:gradFill flip="none" rotWithShape="1">
              <a:gsLst>
                <a:gs pos="0">
                  <a:srgbClr val="005376">
                    <a:alpha val="40000"/>
                  </a:srgbClr>
                </a:gs>
                <a:gs pos="57000">
                  <a:srgbClr val="336BAD">
                    <a:alpha val="40000"/>
                  </a:srgbClr>
                </a:gs>
                <a:gs pos="97000">
                  <a:srgbClr val="7D0D7C">
                    <a:alpha val="0"/>
                  </a:srgbClr>
                </a:gs>
                <a:gs pos="24000">
                  <a:srgbClr val="00ADD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38D4070E-9EFD-4CC7-B736-BB5DAD72A1A3}"/>
                </a:ext>
              </a:extLst>
            </p:cNvPr>
            <p:cNvSpPr/>
            <p:nvPr/>
          </p:nvSpPr>
          <p:spPr>
            <a:xfrm>
              <a:off x="-118974" y="8831"/>
              <a:ext cx="27529130" cy="11269504"/>
            </a:xfrm>
            <a:custGeom>
              <a:avLst/>
              <a:gdLst>
                <a:gd name="connsiteX0" fmla="*/ 0 w 27557267"/>
                <a:gd name="connsiteY0" fmla="*/ 0 h 11283985"/>
                <a:gd name="connsiteX1" fmla="*/ 27557267 w 27557267"/>
                <a:gd name="connsiteY1" fmla="*/ 0 h 11283985"/>
                <a:gd name="connsiteX2" fmla="*/ 27557267 w 27557267"/>
                <a:gd name="connsiteY2" fmla="*/ 11283985 h 11283985"/>
                <a:gd name="connsiteX3" fmla="*/ 0 w 27557267"/>
                <a:gd name="connsiteY3" fmla="*/ 11283985 h 11283985"/>
                <a:gd name="connsiteX4" fmla="*/ 0 w 27557267"/>
                <a:gd name="connsiteY4"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848992"/>
                <a:gd name="connsiteX1" fmla="*/ 27557267 w 27557267"/>
                <a:gd name="connsiteY1" fmla="*/ 0 h 11848992"/>
                <a:gd name="connsiteX2" fmla="*/ 27557267 w 27557267"/>
                <a:gd name="connsiteY2" fmla="*/ 11283985 h 11848992"/>
                <a:gd name="connsiteX3" fmla="*/ 18122035 w 27557267"/>
                <a:gd name="connsiteY3" fmla="*/ 7805712 h 11848992"/>
                <a:gd name="connsiteX4" fmla="*/ 0 w 27557267"/>
                <a:gd name="connsiteY4" fmla="*/ 11283985 h 11848992"/>
                <a:gd name="connsiteX5" fmla="*/ 0 w 27557267"/>
                <a:gd name="connsiteY5" fmla="*/ 0 h 11848992"/>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325325"/>
                <a:gd name="connsiteX1" fmla="*/ 27557267 w 27557267"/>
                <a:gd name="connsiteY1" fmla="*/ 0 h 11325325"/>
                <a:gd name="connsiteX2" fmla="*/ 27557267 w 27557267"/>
                <a:gd name="connsiteY2" fmla="*/ 11283985 h 11325325"/>
                <a:gd name="connsiteX3" fmla="*/ 18122035 w 27557267"/>
                <a:gd name="connsiteY3" fmla="*/ 7805712 h 11325325"/>
                <a:gd name="connsiteX4" fmla="*/ 0 w 27557267"/>
                <a:gd name="connsiteY4" fmla="*/ 11283985 h 11325325"/>
                <a:gd name="connsiteX5" fmla="*/ 0 w 27557267"/>
                <a:gd name="connsiteY5" fmla="*/ 0 h 11325325"/>
                <a:gd name="connsiteX0" fmla="*/ 0 w 27557267"/>
                <a:gd name="connsiteY0" fmla="*/ 0 h 11320454"/>
                <a:gd name="connsiteX1" fmla="*/ 27557267 w 27557267"/>
                <a:gd name="connsiteY1" fmla="*/ 0 h 11320454"/>
                <a:gd name="connsiteX2" fmla="*/ 27557267 w 27557267"/>
                <a:gd name="connsiteY2" fmla="*/ 9944717 h 11320454"/>
                <a:gd name="connsiteX3" fmla="*/ 18122035 w 27557267"/>
                <a:gd name="connsiteY3" fmla="*/ 7805712 h 11320454"/>
                <a:gd name="connsiteX4" fmla="*/ 0 w 27557267"/>
                <a:gd name="connsiteY4" fmla="*/ 11283985 h 11320454"/>
                <a:gd name="connsiteX5" fmla="*/ 0 w 27557267"/>
                <a:gd name="connsiteY5" fmla="*/ 0 h 11320454"/>
                <a:gd name="connsiteX0" fmla="*/ 0 w 27557267"/>
                <a:gd name="connsiteY0" fmla="*/ 0 h 11320454"/>
                <a:gd name="connsiteX1" fmla="*/ 27557267 w 27557267"/>
                <a:gd name="connsiteY1" fmla="*/ 0 h 11320454"/>
                <a:gd name="connsiteX2" fmla="*/ 27557267 w 27557267"/>
                <a:gd name="connsiteY2" fmla="*/ 9944717 h 11320454"/>
                <a:gd name="connsiteX3" fmla="*/ 18122035 w 27557267"/>
                <a:gd name="connsiteY3" fmla="*/ 7805712 h 11320454"/>
                <a:gd name="connsiteX4" fmla="*/ 0 w 27557267"/>
                <a:gd name="connsiteY4" fmla="*/ 11283985 h 11320454"/>
                <a:gd name="connsiteX5" fmla="*/ 0 w 27557267"/>
                <a:gd name="connsiteY5" fmla="*/ 0 h 11320454"/>
                <a:gd name="connsiteX0" fmla="*/ 0 w 27557267"/>
                <a:gd name="connsiteY0" fmla="*/ 0 h 11320202"/>
                <a:gd name="connsiteX1" fmla="*/ 27557267 w 27557267"/>
                <a:gd name="connsiteY1" fmla="*/ 0 h 11320202"/>
                <a:gd name="connsiteX2" fmla="*/ 27557267 w 27557267"/>
                <a:gd name="connsiteY2" fmla="*/ 9944717 h 11320202"/>
                <a:gd name="connsiteX3" fmla="*/ 18201231 w 27557267"/>
                <a:gd name="connsiteY3" fmla="*/ 7777813 h 11320202"/>
                <a:gd name="connsiteX4" fmla="*/ 0 w 27557267"/>
                <a:gd name="connsiteY4" fmla="*/ 11283985 h 11320202"/>
                <a:gd name="connsiteX5" fmla="*/ 0 w 27557267"/>
                <a:gd name="connsiteY5" fmla="*/ 0 h 11320202"/>
                <a:gd name="connsiteX0" fmla="*/ 0 w 27557267"/>
                <a:gd name="connsiteY0" fmla="*/ 0 h 11320202"/>
                <a:gd name="connsiteX1" fmla="*/ 27557267 w 27557267"/>
                <a:gd name="connsiteY1" fmla="*/ 0 h 11320202"/>
                <a:gd name="connsiteX2" fmla="*/ 18201231 w 27557267"/>
                <a:gd name="connsiteY2" fmla="*/ 7777813 h 11320202"/>
                <a:gd name="connsiteX3" fmla="*/ 0 w 27557267"/>
                <a:gd name="connsiteY3" fmla="*/ 11283985 h 11320202"/>
                <a:gd name="connsiteX4" fmla="*/ 0 w 27557267"/>
                <a:gd name="connsiteY4" fmla="*/ 0 h 11320202"/>
                <a:gd name="connsiteX0" fmla="*/ 0 w 27557267"/>
                <a:gd name="connsiteY0" fmla="*/ 0 h 11320202"/>
                <a:gd name="connsiteX1" fmla="*/ 27557267 w 27557267"/>
                <a:gd name="connsiteY1" fmla="*/ 0 h 11320202"/>
                <a:gd name="connsiteX2" fmla="*/ 18201231 w 27557267"/>
                <a:gd name="connsiteY2" fmla="*/ 7777813 h 11320202"/>
                <a:gd name="connsiteX3" fmla="*/ 0 w 27557267"/>
                <a:gd name="connsiteY3" fmla="*/ 11283985 h 11320202"/>
                <a:gd name="connsiteX4" fmla="*/ 0 w 27557267"/>
                <a:gd name="connsiteY4" fmla="*/ 0 h 11320202"/>
                <a:gd name="connsiteX0" fmla="*/ 0 w 28239550"/>
                <a:gd name="connsiteY0" fmla="*/ 0 h 11320202"/>
                <a:gd name="connsiteX1" fmla="*/ 27557267 w 28239550"/>
                <a:gd name="connsiteY1" fmla="*/ 0 h 11320202"/>
                <a:gd name="connsiteX2" fmla="*/ 18201231 w 28239550"/>
                <a:gd name="connsiteY2" fmla="*/ 7777813 h 11320202"/>
                <a:gd name="connsiteX3" fmla="*/ 0 w 28239550"/>
                <a:gd name="connsiteY3" fmla="*/ 11283985 h 11320202"/>
                <a:gd name="connsiteX4" fmla="*/ 0 w 28239550"/>
                <a:gd name="connsiteY4" fmla="*/ 0 h 11320202"/>
                <a:gd name="connsiteX0" fmla="*/ 0 w 28165669"/>
                <a:gd name="connsiteY0" fmla="*/ 0 h 11330659"/>
                <a:gd name="connsiteX1" fmla="*/ 27557267 w 28165669"/>
                <a:gd name="connsiteY1" fmla="*/ 0 h 11330659"/>
                <a:gd name="connsiteX2" fmla="*/ 18201231 w 28165669"/>
                <a:gd name="connsiteY2" fmla="*/ 7777813 h 11330659"/>
                <a:gd name="connsiteX3" fmla="*/ 0 w 28165669"/>
                <a:gd name="connsiteY3" fmla="*/ 11283985 h 11330659"/>
                <a:gd name="connsiteX4" fmla="*/ 0 w 28165669"/>
                <a:gd name="connsiteY4" fmla="*/ 0 h 11330659"/>
                <a:gd name="connsiteX0" fmla="*/ 0 w 27557267"/>
                <a:gd name="connsiteY0" fmla="*/ 0 h 11330659"/>
                <a:gd name="connsiteX1" fmla="*/ 27557267 w 27557267"/>
                <a:gd name="connsiteY1" fmla="*/ 0 h 11330659"/>
                <a:gd name="connsiteX2" fmla="*/ 18201231 w 27557267"/>
                <a:gd name="connsiteY2" fmla="*/ 7777813 h 11330659"/>
                <a:gd name="connsiteX3" fmla="*/ 0 w 27557267"/>
                <a:gd name="connsiteY3" fmla="*/ 11283985 h 11330659"/>
                <a:gd name="connsiteX4" fmla="*/ 0 w 27557267"/>
                <a:gd name="connsiteY4" fmla="*/ 0 h 11330659"/>
                <a:gd name="connsiteX0" fmla="*/ 0 w 27557267"/>
                <a:gd name="connsiteY0" fmla="*/ 0 h 11320202"/>
                <a:gd name="connsiteX1" fmla="*/ 27557267 w 27557267"/>
                <a:gd name="connsiteY1" fmla="*/ 0 h 11320202"/>
                <a:gd name="connsiteX2" fmla="*/ 18201231 w 27557267"/>
                <a:gd name="connsiteY2" fmla="*/ 7777813 h 11320202"/>
                <a:gd name="connsiteX3" fmla="*/ 0 w 27557267"/>
                <a:gd name="connsiteY3" fmla="*/ 11283985 h 11320202"/>
                <a:gd name="connsiteX4" fmla="*/ 0 w 27557267"/>
                <a:gd name="connsiteY4" fmla="*/ 0 h 11320202"/>
                <a:gd name="connsiteX0" fmla="*/ 0 w 27557267"/>
                <a:gd name="connsiteY0" fmla="*/ 0 h 11334514"/>
                <a:gd name="connsiteX1" fmla="*/ 27557267 w 27557267"/>
                <a:gd name="connsiteY1" fmla="*/ 0 h 11334514"/>
                <a:gd name="connsiteX2" fmla="*/ 18201231 w 27557267"/>
                <a:gd name="connsiteY2" fmla="*/ 7777813 h 11334514"/>
                <a:gd name="connsiteX3" fmla="*/ 0 w 27557267"/>
                <a:gd name="connsiteY3" fmla="*/ 11283985 h 11334514"/>
                <a:gd name="connsiteX4" fmla="*/ 0 w 27557267"/>
                <a:gd name="connsiteY4" fmla="*/ 0 h 11334514"/>
                <a:gd name="connsiteX0" fmla="*/ 0 w 27557267"/>
                <a:gd name="connsiteY0" fmla="*/ 0 h 11322509"/>
                <a:gd name="connsiteX1" fmla="*/ 27557267 w 27557267"/>
                <a:gd name="connsiteY1" fmla="*/ 0 h 11322509"/>
                <a:gd name="connsiteX2" fmla="*/ 16881395 w 27557267"/>
                <a:gd name="connsiteY2" fmla="*/ 6869194 h 11322509"/>
                <a:gd name="connsiteX3" fmla="*/ 0 w 27557267"/>
                <a:gd name="connsiteY3" fmla="*/ 11283985 h 11322509"/>
                <a:gd name="connsiteX4" fmla="*/ 0 w 27557267"/>
                <a:gd name="connsiteY4" fmla="*/ 0 h 11322509"/>
                <a:gd name="connsiteX0" fmla="*/ 0 w 27557267"/>
                <a:gd name="connsiteY0" fmla="*/ 0 h 11316591"/>
                <a:gd name="connsiteX1" fmla="*/ 27557267 w 27557267"/>
                <a:gd name="connsiteY1" fmla="*/ 0 h 11316591"/>
                <a:gd name="connsiteX2" fmla="*/ 16881395 w 27557267"/>
                <a:gd name="connsiteY2" fmla="*/ 6869194 h 11316591"/>
                <a:gd name="connsiteX3" fmla="*/ 0 w 27557267"/>
                <a:gd name="connsiteY3" fmla="*/ 11283985 h 11316591"/>
                <a:gd name="connsiteX4" fmla="*/ 0 w 27557267"/>
                <a:gd name="connsiteY4" fmla="*/ 0 h 11316591"/>
                <a:gd name="connsiteX0" fmla="*/ 0 w 27557267"/>
                <a:gd name="connsiteY0" fmla="*/ 0 h 11317923"/>
                <a:gd name="connsiteX1" fmla="*/ 27557267 w 27557267"/>
                <a:gd name="connsiteY1" fmla="*/ 0 h 11317923"/>
                <a:gd name="connsiteX2" fmla="*/ 17421342 w 27557267"/>
                <a:gd name="connsiteY2" fmla="*/ 7045057 h 11317923"/>
                <a:gd name="connsiteX3" fmla="*/ 0 w 27557267"/>
                <a:gd name="connsiteY3" fmla="*/ 11283985 h 11317923"/>
                <a:gd name="connsiteX4" fmla="*/ 0 w 27557267"/>
                <a:gd name="connsiteY4" fmla="*/ 0 h 1131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7267" h="11317923">
                  <a:moveTo>
                    <a:pt x="0" y="0"/>
                  </a:moveTo>
                  <a:lnTo>
                    <a:pt x="27557267" y="0"/>
                  </a:lnTo>
                  <a:cubicBezTo>
                    <a:pt x="24908362" y="4015072"/>
                    <a:pt x="18763496" y="6351265"/>
                    <a:pt x="17421342" y="7045057"/>
                  </a:cubicBezTo>
                  <a:cubicBezTo>
                    <a:pt x="16079188" y="7738849"/>
                    <a:pt x="6497878" y="11724761"/>
                    <a:pt x="0" y="11283985"/>
                  </a:cubicBez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BB02C7AD-7141-4D47-87EB-8080AD1B21C6}"/>
                </a:ext>
              </a:extLst>
            </p:cNvPr>
            <p:cNvSpPr/>
            <p:nvPr/>
          </p:nvSpPr>
          <p:spPr>
            <a:xfrm>
              <a:off x="-154847" y="-74198"/>
              <a:ext cx="27565004" cy="11317506"/>
            </a:xfrm>
            <a:custGeom>
              <a:avLst/>
              <a:gdLst>
                <a:gd name="connsiteX0" fmla="*/ 0 w 27557267"/>
                <a:gd name="connsiteY0" fmla="*/ 0 h 11283985"/>
                <a:gd name="connsiteX1" fmla="*/ 27557267 w 27557267"/>
                <a:gd name="connsiteY1" fmla="*/ 0 h 11283985"/>
                <a:gd name="connsiteX2" fmla="*/ 27557267 w 27557267"/>
                <a:gd name="connsiteY2" fmla="*/ 11283985 h 11283985"/>
                <a:gd name="connsiteX3" fmla="*/ 0 w 27557267"/>
                <a:gd name="connsiteY3" fmla="*/ 11283985 h 11283985"/>
                <a:gd name="connsiteX4" fmla="*/ 0 w 27557267"/>
                <a:gd name="connsiteY4"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283985"/>
                <a:gd name="connsiteX1" fmla="*/ 27557267 w 27557267"/>
                <a:gd name="connsiteY1" fmla="*/ 0 h 11283985"/>
                <a:gd name="connsiteX2" fmla="*/ 27557267 w 27557267"/>
                <a:gd name="connsiteY2" fmla="*/ 11283985 h 11283985"/>
                <a:gd name="connsiteX3" fmla="*/ 18122035 w 27557267"/>
                <a:gd name="connsiteY3" fmla="*/ 7805712 h 11283985"/>
                <a:gd name="connsiteX4" fmla="*/ 0 w 27557267"/>
                <a:gd name="connsiteY4" fmla="*/ 11283985 h 11283985"/>
                <a:gd name="connsiteX5" fmla="*/ 0 w 27557267"/>
                <a:gd name="connsiteY5" fmla="*/ 0 h 11283985"/>
                <a:gd name="connsiteX0" fmla="*/ 0 w 27557267"/>
                <a:gd name="connsiteY0" fmla="*/ 0 h 11848992"/>
                <a:gd name="connsiteX1" fmla="*/ 27557267 w 27557267"/>
                <a:gd name="connsiteY1" fmla="*/ 0 h 11848992"/>
                <a:gd name="connsiteX2" fmla="*/ 27557267 w 27557267"/>
                <a:gd name="connsiteY2" fmla="*/ 11283985 h 11848992"/>
                <a:gd name="connsiteX3" fmla="*/ 18122035 w 27557267"/>
                <a:gd name="connsiteY3" fmla="*/ 7805712 h 11848992"/>
                <a:gd name="connsiteX4" fmla="*/ 0 w 27557267"/>
                <a:gd name="connsiteY4" fmla="*/ 11283985 h 11848992"/>
                <a:gd name="connsiteX5" fmla="*/ 0 w 27557267"/>
                <a:gd name="connsiteY5" fmla="*/ 0 h 11848992"/>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446131"/>
                <a:gd name="connsiteX1" fmla="*/ 27557267 w 27557267"/>
                <a:gd name="connsiteY1" fmla="*/ 0 h 11446131"/>
                <a:gd name="connsiteX2" fmla="*/ 27557267 w 27557267"/>
                <a:gd name="connsiteY2" fmla="*/ 11283985 h 11446131"/>
                <a:gd name="connsiteX3" fmla="*/ 18122035 w 27557267"/>
                <a:gd name="connsiteY3" fmla="*/ 7805712 h 11446131"/>
                <a:gd name="connsiteX4" fmla="*/ 0 w 27557267"/>
                <a:gd name="connsiteY4" fmla="*/ 11283985 h 11446131"/>
                <a:gd name="connsiteX5" fmla="*/ 0 w 27557267"/>
                <a:gd name="connsiteY5" fmla="*/ 0 h 11446131"/>
                <a:gd name="connsiteX0" fmla="*/ 0 w 27557267"/>
                <a:gd name="connsiteY0" fmla="*/ 0 h 11324469"/>
                <a:gd name="connsiteX1" fmla="*/ 27557267 w 27557267"/>
                <a:gd name="connsiteY1" fmla="*/ 0 h 11324469"/>
                <a:gd name="connsiteX2" fmla="*/ 27557267 w 27557267"/>
                <a:gd name="connsiteY2" fmla="*/ 11283985 h 11324469"/>
                <a:gd name="connsiteX3" fmla="*/ 18122035 w 27557267"/>
                <a:gd name="connsiteY3" fmla="*/ 7805712 h 11324469"/>
                <a:gd name="connsiteX4" fmla="*/ 0 w 27557267"/>
                <a:gd name="connsiteY4" fmla="*/ 11283985 h 11324469"/>
                <a:gd name="connsiteX5" fmla="*/ 0 w 27557267"/>
                <a:gd name="connsiteY5" fmla="*/ 0 h 11324469"/>
                <a:gd name="connsiteX0" fmla="*/ 0 w 27581350"/>
                <a:gd name="connsiteY0" fmla="*/ 0 h 11324469"/>
                <a:gd name="connsiteX1" fmla="*/ 27557267 w 27581350"/>
                <a:gd name="connsiteY1" fmla="*/ 0 h 11324469"/>
                <a:gd name="connsiteX2" fmla="*/ 27581350 w 27581350"/>
                <a:gd name="connsiteY2" fmla="*/ 11220370 h 11324469"/>
                <a:gd name="connsiteX3" fmla="*/ 27557267 w 27581350"/>
                <a:gd name="connsiteY3" fmla="*/ 11283985 h 11324469"/>
                <a:gd name="connsiteX4" fmla="*/ 18122035 w 27581350"/>
                <a:gd name="connsiteY4" fmla="*/ 7805712 h 11324469"/>
                <a:gd name="connsiteX5" fmla="*/ 0 w 27581350"/>
                <a:gd name="connsiteY5" fmla="*/ 11283985 h 11324469"/>
                <a:gd name="connsiteX6" fmla="*/ 0 w 27581350"/>
                <a:gd name="connsiteY6" fmla="*/ 0 h 11324469"/>
                <a:gd name="connsiteX0" fmla="*/ 0 w 27581350"/>
                <a:gd name="connsiteY0" fmla="*/ 0 h 11324283"/>
                <a:gd name="connsiteX1" fmla="*/ 27557267 w 27581350"/>
                <a:gd name="connsiteY1" fmla="*/ 0 h 11324283"/>
                <a:gd name="connsiteX2" fmla="*/ 27581350 w 27581350"/>
                <a:gd name="connsiteY2" fmla="*/ 11220370 h 11324283"/>
                <a:gd name="connsiteX3" fmla="*/ 27557267 w 27581350"/>
                <a:gd name="connsiteY3" fmla="*/ 11283985 h 11324283"/>
                <a:gd name="connsiteX4" fmla="*/ 18281674 w 27581350"/>
                <a:gd name="connsiteY4" fmla="*/ 7788982 h 11324283"/>
                <a:gd name="connsiteX5" fmla="*/ 0 w 27581350"/>
                <a:gd name="connsiteY5" fmla="*/ 11283985 h 11324283"/>
                <a:gd name="connsiteX6" fmla="*/ 0 w 27581350"/>
                <a:gd name="connsiteY6" fmla="*/ 0 h 11324283"/>
                <a:gd name="connsiteX0" fmla="*/ 0 w 27581350"/>
                <a:gd name="connsiteY0" fmla="*/ 0 h 11324099"/>
                <a:gd name="connsiteX1" fmla="*/ 27557267 w 27581350"/>
                <a:gd name="connsiteY1" fmla="*/ 0 h 11324099"/>
                <a:gd name="connsiteX2" fmla="*/ 27581350 w 27581350"/>
                <a:gd name="connsiteY2" fmla="*/ 11220370 h 11324099"/>
                <a:gd name="connsiteX3" fmla="*/ 27557267 w 27581350"/>
                <a:gd name="connsiteY3" fmla="*/ 11283985 h 11324099"/>
                <a:gd name="connsiteX4" fmla="*/ 18416106 w 27581350"/>
                <a:gd name="connsiteY4" fmla="*/ 7772256 h 11324099"/>
                <a:gd name="connsiteX5" fmla="*/ 0 w 27581350"/>
                <a:gd name="connsiteY5" fmla="*/ 11283985 h 11324099"/>
                <a:gd name="connsiteX6" fmla="*/ 0 w 27581350"/>
                <a:gd name="connsiteY6" fmla="*/ 0 h 11324099"/>
                <a:gd name="connsiteX0" fmla="*/ 0 w 27581350"/>
                <a:gd name="connsiteY0" fmla="*/ 0 h 11324471"/>
                <a:gd name="connsiteX1" fmla="*/ 27557267 w 27581350"/>
                <a:gd name="connsiteY1" fmla="*/ 0 h 11324471"/>
                <a:gd name="connsiteX2" fmla="*/ 27581350 w 27581350"/>
                <a:gd name="connsiteY2" fmla="*/ 11220370 h 11324471"/>
                <a:gd name="connsiteX3" fmla="*/ 27557267 w 27581350"/>
                <a:gd name="connsiteY3" fmla="*/ 11283985 h 11324471"/>
                <a:gd name="connsiteX4" fmla="*/ 18407704 w 27581350"/>
                <a:gd name="connsiteY4" fmla="*/ 7805711 h 11324471"/>
                <a:gd name="connsiteX5" fmla="*/ 0 w 27581350"/>
                <a:gd name="connsiteY5" fmla="*/ 11283985 h 11324471"/>
                <a:gd name="connsiteX6" fmla="*/ 0 w 27581350"/>
                <a:gd name="connsiteY6" fmla="*/ 0 h 11324471"/>
                <a:gd name="connsiteX0" fmla="*/ 0 w 27581350"/>
                <a:gd name="connsiteY0" fmla="*/ 0 h 11324007"/>
                <a:gd name="connsiteX1" fmla="*/ 27557267 w 27581350"/>
                <a:gd name="connsiteY1" fmla="*/ 0 h 11324007"/>
                <a:gd name="connsiteX2" fmla="*/ 27581350 w 27581350"/>
                <a:gd name="connsiteY2" fmla="*/ 11220370 h 11324007"/>
                <a:gd name="connsiteX3" fmla="*/ 27557267 w 27581350"/>
                <a:gd name="connsiteY3" fmla="*/ 11283985 h 11324007"/>
                <a:gd name="connsiteX4" fmla="*/ 18365695 w 27581350"/>
                <a:gd name="connsiteY4" fmla="*/ 7763890 h 11324007"/>
                <a:gd name="connsiteX5" fmla="*/ 0 w 27581350"/>
                <a:gd name="connsiteY5" fmla="*/ 11283985 h 11324007"/>
                <a:gd name="connsiteX6" fmla="*/ 0 w 27581350"/>
                <a:gd name="connsiteY6" fmla="*/ 0 h 11324007"/>
                <a:gd name="connsiteX0" fmla="*/ 0 w 27581350"/>
                <a:gd name="connsiteY0" fmla="*/ 0 h 11323388"/>
                <a:gd name="connsiteX1" fmla="*/ 27557267 w 27581350"/>
                <a:gd name="connsiteY1" fmla="*/ 0 h 11323388"/>
                <a:gd name="connsiteX2" fmla="*/ 27581350 w 27581350"/>
                <a:gd name="connsiteY2" fmla="*/ 11220370 h 11323388"/>
                <a:gd name="connsiteX3" fmla="*/ 27557267 w 27581350"/>
                <a:gd name="connsiteY3" fmla="*/ 11283985 h 11323388"/>
                <a:gd name="connsiteX4" fmla="*/ 18365695 w 27581350"/>
                <a:gd name="connsiteY4" fmla="*/ 7763890 h 11323388"/>
                <a:gd name="connsiteX5" fmla="*/ 0 w 27581350"/>
                <a:gd name="connsiteY5" fmla="*/ 11283985 h 11323388"/>
                <a:gd name="connsiteX6" fmla="*/ 0 w 27581350"/>
                <a:gd name="connsiteY6" fmla="*/ 0 h 11323388"/>
                <a:gd name="connsiteX0" fmla="*/ 0 w 27581350"/>
                <a:gd name="connsiteY0" fmla="*/ 0 h 11326343"/>
                <a:gd name="connsiteX1" fmla="*/ 27557267 w 27581350"/>
                <a:gd name="connsiteY1" fmla="*/ 0 h 11326343"/>
                <a:gd name="connsiteX2" fmla="*/ 27581350 w 27581350"/>
                <a:gd name="connsiteY2" fmla="*/ 11220370 h 11326343"/>
                <a:gd name="connsiteX3" fmla="*/ 27557267 w 27581350"/>
                <a:gd name="connsiteY3" fmla="*/ 11283985 h 11326343"/>
                <a:gd name="connsiteX4" fmla="*/ 18365695 w 27581350"/>
                <a:gd name="connsiteY4" fmla="*/ 7763890 h 11326343"/>
                <a:gd name="connsiteX5" fmla="*/ 0 w 27581350"/>
                <a:gd name="connsiteY5" fmla="*/ 11283985 h 11326343"/>
                <a:gd name="connsiteX6" fmla="*/ 0 w 27581350"/>
                <a:gd name="connsiteY6" fmla="*/ 0 h 11326343"/>
                <a:gd name="connsiteX0" fmla="*/ 0 w 27581350"/>
                <a:gd name="connsiteY0" fmla="*/ 0 h 11326345"/>
                <a:gd name="connsiteX1" fmla="*/ 27557267 w 27581350"/>
                <a:gd name="connsiteY1" fmla="*/ 0 h 11326345"/>
                <a:gd name="connsiteX2" fmla="*/ 27581350 w 27581350"/>
                <a:gd name="connsiteY2" fmla="*/ 11220370 h 11326345"/>
                <a:gd name="connsiteX3" fmla="*/ 18365695 w 27581350"/>
                <a:gd name="connsiteY3" fmla="*/ 7763890 h 11326345"/>
                <a:gd name="connsiteX4" fmla="*/ 0 w 27581350"/>
                <a:gd name="connsiteY4" fmla="*/ 11283985 h 11326345"/>
                <a:gd name="connsiteX5" fmla="*/ 0 w 27581350"/>
                <a:gd name="connsiteY5" fmla="*/ 0 h 11326345"/>
                <a:gd name="connsiteX0" fmla="*/ 0 w 27565517"/>
                <a:gd name="connsiteY0" fmla="*/ 0 h 11320068"/>
                <a:gd name="connsiteX1" fmla="*/ 27557267 w 27565517"/>
                <a:gd name="connsiteY1" fmla="*/ 0 h 11320068"/>
                <a:gd name="connsiteX2" fmla="*/ 27565517 w 27565517"/>
                <a:gd name="connsiteY2" fmla="*/ 9950854 h 11320068"/>
                <a:gd name="connsiteX3" fmla="*/ 18365695 w 27565517"/>
                <a:gd name="connsiteY3" fmla="*/ 7763890 h 11320068"/>
                <a:gd name="connsiteX4" fmla="*/ 0 w 27565517"/>
                <a:gd name="connsiteY4" fmla="*/ 11283985 h 11320068"/>
                <a:gd name="connsiteX5" fmla="*/ 0 w 27565517"/>
                <a:gd name="connsiteY5" fmla="*/ 0 h 11320068"/>
                <a:gd name="connsiteX0" fmla="*/ 0 w 27565517"/>
                <a:gd name="connsiteY0" fmla="*/ 0 h 11320068"/>
                <a:gd name="connsiteX1" fmla="*/ 27557267 w 27565517"/>
                <a:gd name="connsiteY1" fmla="*/ 0 h 11320068"/>
                <a:gd name="connsiteX2" fmla="*/ 27565517 w 27565517"/>
                <a:gd name="connsiteY2" fmla="*/ 9950854 h 11320068"/>
                <a:gd name="connsiteX3" fmla="*/ 18365695 w 27565517"/>
                <a:gd name="connsiteY3" fmla="*/ 7763890 h 11320068"/>
                <a:gd name="connsiteX4" fmla="*/ 0 w 27565517"/>
                <a:gd name="connsiteY4" fmla="*/ 11283985 h 11320068"/>
                <a:gd name="connsiteX5" fmla="*/ 0 w 27565517"/>
                <a:gd name="connsiteY5" fmla="*/ 0 h 11320068"/>
                <a:gd name="connsiteX0" fmla="*/ 0 w 27565517"/>
                <a:gd name="connsiteY0" fmla="*/ 0 h 11320272"/>
                <a:gd name="connsiteX1" fmla="*/ 27557267 w 27565517"/>
                <a:gd name="connsiteY1" fmla="*/ 0 h 11320272"/>
                <a:gd name="connsiteX2" fmla="*/ 27565517 w 27565517"/>
                <a:gd name="connsiteY2" fmla="*/ 9950854 h 11320272"/>
                <a:gd name="connsiteX3" fmla="*/ 18417159 w 27565517"/>
                <a:gd name="connsiteY3" fmla="*/ 7786560 h 11320272"/>
                <a:gd name="connsiteX4" fmla="*/ 0 w 27565517"/>
                <a:gd name="connsiteY4" fmla="*/ 11283985 h 11320272"/>
                <a:gd name="connsiteX5" fmla="*/ 0 w 27565517"/>
                <a:gd name="connsiteY5" fmla="*/ 0 h 11320272"/>
                <a:gd name="connsiteX0" fmla="*/ 0 w 27565517"/>
                <a:gd name="connsiteY0" fmla="*/ 0 h 11320542"/>
                <a:gd name="connsiteX1" fmla="*/ 27557267 w 27565517"/>
                <a:gd name="connsiteY1" fmla="*/ 0 h 11320542"/>
                <a:gd name="connsiteX2" fmla="*/ 27565517 w 27565517"/>
                <a:gd name="connsiteY2" fmla="*/ 9950854 h 11320542"/>
                <a:gd name="connsiteX3" fmla="*/ 18417159 w 27565517"/>
                <a:gd name="connsiteY3" fmla="*/ 7786560 h 11320542"/>
                <a:gd name="connsiteX4" fmla="*/ 0 w 27565517"/>
                <a:gd name="connsiteY4" fmla="*/ 11283985 h 11320542"/>
                <a:gd name="connsiteX5" fmla="*/ 0 w 27565517"/>
                <a:gd name="connsiteY5" fmla="*/ 0 h 11320542"/>
                <a:gd name="connsiteX0" fmla="*/ 0 w 27565517"/>
                <a:gd name="connsiteY0" fmla="*/ 0 h 11318444"/>
                <a:gd name="connsiteX1" fmla="*/ 27557267 w 27565517"/>
                <a:gd name="connsiteY1" fmla="*/ 0 h 11318444"/>
                <a:gd name="connsiteX2" fmla="*/ 27565517 w 27565517"/>
                <a:gd name="connsiteY2" fmla="*/ 9950854 h 11318444"/>
                <a:gd name="connsiteX3" fmla="*/ 18417159 w 27565517"/>
                <a:gd name="connsiteY3" fmla="*/ 7786560 h 11318444"/>
                <a:gd name="connsiteX4" fmla="*/ 0 w 27565517"/>
                <a:gd name="connsiteY4" fmla="*/ 11283985 h 11318444"/>
                <a:gd name="connsiteX5" fmla="*/ 0 w 27565517"/>
                <a:gd name="connsiteY5" fmla="*/ 0 h 11318444"/>
                <a:gd name="connsiteX0" fmla="*/ 0 w 28266088"/>
                <a:gd name="connsiteY0" fmla="*/ 0 h 11318444"/>
                <a:gd name="connsiteX1" fmla="*/ 27557267 w 28266088"/>
                <a:gd name="connsiteY1" fmla="*/ 0 h 11318444"/>
                <a:gd name="connsiteX2" fmla="*/ 18417159 w 28266088"/>
                <a:gd name="connsiteY2" fmla="*/ 7786560 h 11318444"/>
                <a:gd name="connsiteX3" fmla="*/ 0 w 28266088"/>
                <a:gd name="connsiteY3" fmla="*/ 11283985 h 11318444"/>
                <a:gd name="connsiteX4" fmla="*/ 0 w 28266088"/>
                <a:gd name="connsiteY4" fmla="*/ 0 h 11318444"/>
                <a:gd name="connsiteX0" fmla="*/ 0 w 27557271"/>
                <a:gd name="connsiteY0" fmla="*/ 0 h 11318444"/>
                <a:gd name="connsiteX1" fmla="*/ 27557267 w 27557271"/>
                <a:gd name="connsiteY1" fmla="*/ 0 h 11318444"/>
                <a:gd name="connsiteX2" fmla="*/ 18417159 w 27557271"/>
                <a:gd name="connsiteY2" fmla="*/ 7786560 h 11318444"/>
                <a:gd name="connsiteX3" fmla="*/ 0 w 27557271"/>
                <a:gd name="connsiteY3" fmla="*/ 11283985 h 11318444"/>
                <a:gd name="connsiteX4" fmla="*/ 0 w 27557271"/>
                <a:gd name="connsiteY4" fmla="*/ 0 h 11318444"/>
                <a:gd name="connsiteX0" fmla="*/ 0 w 28288961"/>
                <a:gd name="connsiteY0" fmla="*/ 0 h 11318444"/>
                <a:gd name="connsiteX1" fmla="*/ 27557267 w 28288961"/>
                <a:gd name="connsiteY1" fmla="*/ 0 h 11318444"/>
                <a:gd name="connsiteX2" fmla="*/ 18417159 w 28288961"/>
                <a:gd name="connsiteY2" fmla="*/ 7786560 h 11318444"/>
                <a:gd name="connsiteX3" fmla="*/ 0 w 28288961"/>
                <a:gd name="connsiteY3" fmla="*/ 11283985 h 11318444"/>
                <a:gd name="connsiteX4" fmla="*/ 0 w 28288961"/>
                <a:gd name="connsiteY4" fmla="*/ 0 h 11318444"/>
                <a:gd name="connsiteX0" fmla="*/ 0 w 28243699"/>
                <a:gd name="connsiteY0" fmla="*/ 0 h 11340599"/>
                <a:gd name="connsiteX1" fmla="*/ 27557267 w 28243699"/>
                <a:gd name="connsiteY1" fmla="*/ 0 h 11340599"/>
                <a:gd name="connsiteX2" fmla="*/ 18417159 w 28243699"/>
                <a:gd name="connsiteY2" fmla="*/ 7786560 h 11340599"/>
                <a:gd name="connsiteX3" fmla="*/ 0 w 28243699"/>
                <a:gd name="connsiteY3" fmla="*/ 11283985 h 11340599"/>
                <a:gd name="connsiteX4" fmla="*/ 0 w 28243699"/>
                <a:gd name="connsiteY4" fmla="*/ 0 h 11340599"/>
                <a:gd name="connsiteX0" fmla="*/ 0 w 28261189"/>
                <a:gd name="connsiteY0" fmla="*/ 0 h 11336761"/>
                <a:gd name="connsiteX1" fmla="*/ 27557267 w 28261189"/>
                <a:gd name="connsiteY1" fmla="*/ 0 h 11336761"/>
                <a:gd name="connsiteX2" fmla="*/ 18417159 w 28261189"/>
                <a:gd name="connsiteY2" fmla="*/ 7786560 h 11336761"/>
                <a:gd name="connsiteX3" fmla="*/ 0 w 28261189"/>
                <a:gd name="connsiteY3" fmla="*/ 11283985 h 11336761"/>
                <a:gd name="connsiteX4" fmla="*/ 0 w 28261189"/>
                <a:gd name="connsiteY4" fmla="*/ 0 h 11336761"/>
                <a:gd name="connsiteX0" fmla="*/ 0 w 27557270"/>
                <a:gd name="connsiteY0" fmla="*/ 0 h 11336761"/>
                <a:gd name="connsiteX1" fmla="*/ 27557267 w 27557270"/>
                <a:gd name="connsiteY1" fmla="*/ 0 h 11336761"/>
                <a:gd name="connsiteX2" fmla="*/ 18417159 w 27557270"/>
                <a:gd name="connsiteY2" fmla="*/ 7786560 h 11336761"/>
                <a:gd name="connsiteX3" fmla="*/ 0 w 27557270"/>
                <a:gd name="connsiteY3" fmla="*/ 11283985 h 11336761"/>
                <a:gd name="connsiteX4" fmla="*/ 0 w 27557270"/>
                <a:gd name="connsiteY4" fmla="*/ 0 h 11336761"/>
                <a:gd name="connsiteX0" fmla="*/ 0 w 27557270"/>
                <a:gd name="connsiteY0" fmla="*/ 0 h 11323534"/>
                <a:gd name="connsiteX1" fmla="*/ 27557267 w 27557270"/>
                <a:gd name="connsiteY1" fmla="*/ 0 h 11323534"/>
                <a:gd name="connsiteX2" fmla="*/ 16797812 w 27557270"/>
                <a:gd name="connsiteY2" fmla="*/ 6907254 h 11323534"/>
                <a:gd name="connsiteX3" fmla="*/ 0 w 27557270"/>
                <a:gd name="connsiteY3" fmla="*/ 11283985 h 11323534"/>
                <a:gd name="connsiteX4" fmla="*/ 0 w 27557270"/>
                <a:gd name="connsiteY4" fmla="*/ 0 h 11323534"/>
                <a:gd name="connsiteX0" fmla="*/ 0 w 27557270"/>
                <a:gd name="connsiteY0" fmla="*/ 0 h 11328365"/>
                <a:gd name="connsiteX1" fmla="*/ 27557267 w 27557270"/>
                <a:gd name="connsiteY1" fmla="*/ 0 h 11328365"/>
                <a:gd name="connsiteX2" fmla="*/ 16917753 w 27557270"/>
                <a:gd name="connsiteY2" fmla="*/ 7288284 h 11328365"/>
                <a:gd name="connsiteX3" fmla="*/ 0 w 27557270"/>
                <a:gd name="connsiteY3" fmla="*/ 11283985 h 11328365"/>
                <a:gd name="connsiteX4" fmla="*/ 0 w 27557270"/>
                <a:gd name="connsiteY4" fmla="*/ 0 h 11328365"/>
                <a:gd name="connsiteX0" fmla="*/ 0 w 27557270"/>
                <a:gd name="connsiteY0" fmla="*/ 0 h 11317507"/>
                <a:gd name="connsiteX1" fmla="*/ 27557267 w 27557270"/>
                <a:gd name="connsiteY1" fmla="*/ 0 h 11317507"/>
                <a:gd name="connsiteX2" fmla="*/ 16917753 w 27557270"/>
                <a:gd name="connsiteY2" fmla="*/ 7288284 h 11317507"/>
                <a:gd name="connsiteX3" fmla="*/ 0 w 27557270"/>
                <a:gd name="connsiteY3" fmla="*/ 11283985 h 11317507"/>
                <a:gd name="connsiteX4" fmla="*/ 0 w 27557270"/>
                <a:gd name="connsiteY4" fmla="*/ 0 h 11317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7270" h="11317507">
                  <a:moveTo>
                    <a:pt x="0" y="0"/>
                  </a:moveTo>
                  <a:lnTo>
                    <a:pt x="27557267" y="0"/>
                  </a:lnTo>
                  <a:cubicBezTo>
                    <a:pt x="24735528" y="4078328"/>
                    <a:pt x="18555441" y="6640547"/>
                    <a:pt x="16917753" y="7288284"/>
                  </a:cubicBezTo>
                  <a:cubicBezTo>
                    <a:pt x="15280065" y="7936021"/>
                    <a:pt x="6658074" y="11710647"/>
                    <a:pt x="0" y="11283985"/>
                  </a:cubicBezTo>
                  <a:lnTo>
                    <a:pt x="0" y="0"/>
                  </a:lnTo>
                  <a:close/>
                </a:path>
              </a:pathLst>
            </a:custGeom>
            <a:gradFill>
              <a:gsLst>
                <a:gs pos="27000">
                  <a:srgbClr val="006C8A">
                    <a:alpha val="80000"/>
                  </a:srgbClr>
                </a:gs>
                <a:gs pos="0">
                  <a:srgbClr val="005376">
                    <a:alpha val="70000"/>
                  </a:srgbClr>
                </a:gs>
                <a:gs pos="59000">
                  <a:srgbClr val="254D7D">
                    <a:alpha val="80000"/>
                  </a:srgbClr>
                </a:gs>
                <a:gs pos="99115">
                  <a:srgbClr val="7D0D7C">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aphic 26">
            <a:extLst>
              <a:ext uri="{FF2B5EF4-FFF2-40B4-BE49-F238E27FC236}">
                <a16:creationId xmlns:a16="http://schemas.microsoft.com/office/drawing/2014/main" id="{65FB4956-4DFC-4A1D-849C-7318E12E09A4}"/>
              </a:ext>
            </a:extLst>
          </p:cNvPr>
          <p:cNvGrpSpPr/>
          <p:nvPr userDrawn="1"/>
        </p:nvGrpSpPr>
        <p:grpSpPr>
          <a:xfrm>
            <a:off x="228973" y="191098"/>
            <a:ext cx="365760" cy="365760"/>
            <a:chOff x="-1581139" y="-815169"/>
            <a:chExt cx="729039" cy="729040"/>
          </a:xfrm>
          <a:solidFill>
            <a:schemeClr val="bg1"/>
          </a:solidFill>
        </p:grpSpPr>
        <p:sp>
          <p:nvSpPr>
            <p:cNvPr id="20" name="Freeform: Shape 19">
              <a:extLst>
                <a:ext uri="{FF2B5EF4-FFF2-40B4-BE49-F238E27FC236}">
                  <a16:creationId xmlns:a16="http://schemas.microsoft.com/office/drawing/2014/main" id="{213B1287-4626-4C10-926F-ED4814170EF0}"/>
                </a:ext>
              </a:extLst>
            </p:cNvPr>
            <p:cNvSpPr/>
            <p:nvPr/>
          </p:nvSpPr>
          <p:spPr>
            <a:xfrm>
              <a:off x="-1581139" y="-815169"/>
              <a:ext cx="729039" cy="729040"/>
            </a:xfrm>
            <a:custGeom>
              <a:avLst/>
              <a:gdLst>
                <a:gd name="connsiteX0" fmla="*/ 731112 w 729039"/>
                <a:gd name="connsiteY0" fmla="*/ 366299 h 729040"/>
                <a:gd name="connsiteX1" fmla="*/ 720939 w 729039"/>
                <a:gd name="connsiteY1" fmla="*/ 135719 h 729040"/>
                <a:gd name="connsiteX2" fmla="*/ 602258 w 729039"/>
                <a:gd name="connsiteY2" fmla="*/ 11952 h 729040"/>
                <a:gd name="connsiteX3" fmla="*/ 366592 w 729039"/>
                <a:gd name="connsiteY3" fmla="*/ 84 h 729040"/>
                <a:gd name="connsiteX4" fmla="*/ 129230 w 729039"/>
                <a:gd name="connsiteY4" fmla="*/ 10256 h 729040"/>
                <a:gd name="connsiteX5" fmla="*/ 10549 w 729039"/>
                <a:gd name="connsiteY5" fmla="*/ 134024 h 729040"/>
                <a:gd name="connsiteX6" fmla="*/ 377 w 729039"/>
                <a:gd name="connsiteY6" fmla="*/ 366299 h 729040"/>
                <a:gd name="connsiteX7" fmla="*/ 10549 w 729039"/>
                <a:gd name="connsiteY7" fmla="*/ 596879 h 729040"/>
                <a:gd name="connsiteX8" fmla="*/ 129230 w 729039"/>
                <a:gd name="connsiteY8" fmla="*/ 720647 h 729040"/>
                <a:gd name="connsiteX9" fmla="*/ 366592 w 729039"/>
                <a:gd name="connsiteY9" fmla="*/ 730819 h 729040"/>
                <a:gd name="connsiteX10" fmla="*/ 603954 w 729039"/>
                <a:gd name="connsiteY10" fmla="*/ 720647 h 729040"/>
                <a:gd name="connsiteX11" fmla="*/ 722634 w 729039"/>
                <a:gd name="connsiteY11" fmla="*/ 596879 h 729040"/>
                <a:gd name="connsiteX12" fmla="*/ 731112 w 729039"/>
                <a:gd name="connsiteY12" fmla="*/ 439203 h 729040"/>
                <a:gd name="connsiteX13" fmla="*/ 731112 w 729039"/>
                <a:gd name="connsiteY13" fmla="*/ 366299 h 729040"/>
                <a:gd name="connsiteX14" fmla="*/ 648035 w 729039"/>
                <a:gd name="connsiteY14" fmla="*/ 564666 h 729040"/>
                <a:gd name="connsiteX15" fmla="*/ 564958 w 729039"/>
                <a:gd name="connsiteY15" fmla="*/ 647743 h 729040"/>
                <a:gd name="connsiteX16" fmla="*/ 366592 w 729039"/>
                <a:gd name="connsiteY16" fmla="*/ 656220 h 729040"/>
                <a:gd name="connsiteX17" fmla="*/ 168225 w 729039"/>
                <a:gd name="connsiteY17" fmla="*/ 647743 h 729040"/>
                <a:gd name="connsiteX18" fmla="*/ 85149 w 729039"/>
                <a:gd name="connsiteY18" fmla="*/ 564666 h 729040"/>
                <a:gd name="connsiteX19" fmla="*/ 76672 w 729039"/>
                <a:gd name="connsiteY19" fmla="*/ 364604 h 729040"/>
                <a:gd name="connsiteX20" fmla="*/ 85149 w 729039"/>
                <a:gd name="connsiteY20" fmla="*/ 164542 h 729040"/>
                <a:gd name="connsiteX21" fmla="*/ 166530 w 729039"/>
                <a:gd name="connsiteY21" fmla="*/ 84856 h 729040"/>
                <a:gd name="connsiteX22" fmla="*/ 364896 w 729039"/>
                <a:gd name="connsiteY22" fmla="*/ 76379 h 729040"/>
                <a:gd name="connsiteX23" fmla="*/ 563263 w 729039"/>
                <a:gd name="connsiteY23" fmla="*/ 84856 h 729040"/>
                <a:gd name="connsiteX24" fmla="*/ 646340 w 729039"/>
                <a:gd name="connsiteY24" fmla="*/ 167932 h 729040"/>
                <a:gd name="connsiteX25" fmla="*/ 654817 w 729039"/>
                <a:gd name="connsiteY25" fmla="*/ 367995 h 729040"/>
                <a:gd name="connsiteX26" fmla="*/ 654817 w 729039"/>
                <a:gd name="connsiteY26" fmla="*/ 442594 h 729040"/>
                <a:gd name="connsiteX27" fmla="*/ 648035 w 729039"/>
                <a:gd name="connsiteY27" fmla="*/ 564666 h 7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9039" h="729040">
                  <a:moveTo>
                    <a:pt x="731112" y="366299"/>
                  </a:moveTo>
                  <a:cubicBezTo>
                    <a:pt x="731112" y="347649"/>
                    <a:pt x="732807" y="247618"/>
                    <a:pt x="720939" y="135719"/>
                  </a:cubicBezTo>
                  <a:cubicBezTo>
                    <a:pt x="715853" y="79769"/>
                    <a:pt x="670076" y="20429"/>
                    <a:pt x="602258" y="11952"/>
                  </a:cubicBezTo>
                  <a:cubicBezTo>
                    <a:pt x="497141" y="-1612"/>
                    <a:pt x="385242" y="84"/>
                    <a:pt x="366592" y="84"/>
                  </a:cubicBezTo>
                  <a:cubicBezTo>
                    <a:pt x="349637" y="84"/>
                    <a:pt x="234348" y="-1612"/>
                    <a:pt x="129230" y="10256"/>
                  </a:cubicBezTo>
                  <a:cubicBezTo>
                    <a:pt x="63108" y="18734"/>
                    <a:pt x="15636" y="76379"/>
                    <a:pt x="10549" y="134024"/>
                  </a:cubicBezTo>
                  <a:cubicBezTo>
                    <a:pt x="-1319" y="247618"/>
                    <a:pt x="377" y="347649"/>
                    <a:pt x="377" y="366299"/>
                  </a:cubicBezTo>
                  <a:cubicBezTo>
                    <a:pt x="377" y="384949"/>
                    <a:pt x="-3014" y="479894"/>
                    <a:pt x="10549" y="596879"/>
                  </a:cubicBezTo>
                  <a:cubicBezTo>
                    <a:pt x="17331" y="656220"/>
                    <a:pt x="63108" y="713865"/>
                    <a:pt x="129230" y="720647"/>
                  </a:cubicBezTo>
                  <a:cubicBezTo>
                    <a:pt x="234348" y="732515"/>
                    <a:pt x="347942" y="730819"/>
                    <a:pt x="366592" y="730819"/>
                  </a:cubicBezTo>
                  <a:cubicBezTo>
                    <a:pt x="385242" y="730819"/>
                    <a:pt x="498836" y="732515"/>
                    <a:pt x="603954" y="720647"/>
                  </a:cubicBezTo>
                  <a:cubicBezTo>
                    <a:pt x="668380" y="713865"/>
                    <a:pt x="715853" y="659611"/>
                    <a:pt x="722634" y="596879"/>
                  </a:cubicBezTo>
                  <a:cubicBezTo>
                    <a:pt x="729416" y="534148"/>
                    <a:pt x="731112" y="479894"/>
                    <a:pt x="731112" y="439203"/>
                  </a:cubicBezTo>
                  <a:cubicBezTo>
                    <a:pt x="731112" y="401903"/>
                    <a:pt x="731112" y="374776"/>
                    <a:pt x="731112" y="366299"/>
                  </a:cubicBezTo>
                  <a:close/>
                  <a:moveTo>
                    <a:pt x="648035" y="564666"/>
                  </a:moveTo>
                  <a:cubicBezTo>
                    <a:pt x="642949" y="615529"/>
                    <a:pt x="624299" y="640961"/>
                    <a:pt x="564958" y="647743"/>
                  </a:cubicBezTo>
                  <a:cubicBezTo>
                    <a:pt x="475100" y="656220"/>
                    <a:pt x="385242" y="656220"/>
                    <a:pt x="366592" y="656220"/>
                  </a:cubicBezTo>
                  <a:cubicBezTo>
                    <a:pt x="347942" y="656220"/>
                    <a:pt x="256388" y="657915"/>
                    <a:pt x="168225" y="647743"/>
                  </a:cubicBezTo>
                  <a:cubicBezTo>
                    <a:pt x="110580" y="642656"/>
                    <a:pt x="90235" y="617225"/>
                    <a:pt x="85149" y="564666"/>
                  </a:cubicBezTo>
                  <a:cubicBezTo>
                    <a:pt x="74976" y="474807"/>
                    <a:pt x="76672" y="383254"/>
                    <a:pt x="76672" y="364604"/>
                  </a:cubicBezTo>
                  <a:cubicBezTo>
                    <a:pt x="76672" y="347649"/>
                    <a:pt x="74976" y="254400"/>
                    <a:pt x="85149" y="164542"/>
                  </a:cubicBezTo>
                  <a:cubicBezTo>
                    <a:pt x="88540" y="118765"/>
                    <a:pt x="105494" y="89942"/>
                    <a:pt x="166530" y="84856"/>
                  </a:cubicBezTo>
                  <a:cubicBezTo>
                    <a:pt x="256388" y="76379"/>
                    <a:pt x="347942" y="76379"/>
                    <a:pt x="364896" y="76379"/>
                  </a:cubicBezTo>
                  <a:cubicBezTo>
                    <a:pt x="383546" y="76379"/>
                    <a:pt x="475100" y="74683"/>
                    <a:pt x="563263" y="84856"/>
                  </a:cubicBezTo>
                  <a:cubicBezTo>
                    <a:pt x="622603" y="89942"/>
                    <a:pt x="641253" y="117069"/>
                    <a:pt x="646340" y="167932"/>
                  </a:cubicBezTo>
                  <a:cubicBezTo>
                    <a:pt x="654817" y="257791"/>
                    <a:pt x="654817" y="349345"/>
                    <a:pt x="654817" y="367995"/>
                  </a:cubicBezTo>
                  <a:cubicBezTo>
                    <a:pt x="654817" y="376472"/>
                    <a:pt x="654817" y="405294"/>
                    <a:pt x="654817" y="442594"/>
                  </a:cubicBezTo>
                  <a:cubicBezTo>
                    <a:pt x="654817" y="476503"/>
                    <a:pt x="651426" y="520584"/>
                    <a:pt x="648035" y="564666"/>
                  </a:cubicBezTo>
                  <a:close/>
                </a:path>
              </a:pathLst>
            </a:custGeom>
            <a:grpFill/>
            <a:ln w="16930" cap="flat">
              <a:noFill/>
              <a:prstDash val="solid"/>
              <a:miter/>
            </a:ln>
          </p:spPr>
          <p:txBody>
            <a:bodyPr rtlCol="0" anchor="ctr"/>
            <a:lstStyle/>
            <a:p>
              <a:endParaRPr lang="en-US">
                <a:solidFill>
                  <a:schemeClr val="tx1"/>
                </a:solidFill>
              </a:endParaRPr>
            </a:p>
          </p:txBody>
        </p:sp>
        <p:sp>
          <p:nvSpPr>
            <p:cNvPr id="21" name="Freeform: Shape 20">
              <a:extLst>
                <a:ext uri="{FF2B5EF4-FFF2-40B4-BE49-F238E27FC236}">
                  <a16:creationId xmlns:a16="http://schemas.microsoft.com/office/drawing/2014/main" id="{4B536FC3-AE1E-4376-B9FC-151EB37C8463}"/>
                </a:ext>
              </a:extLst>
            </p:cNvPr>
            <p:cNvSpPr/>
            <p:nvPr/>
          </p:nvSpPr>
          <p:spPr>
            <a:xfrm>
              <a:off x="-1448470" y="-698252"/>
              <a:ext cx="457769" cy="491678"/>
            </a:xfrm>
            <a:custGeom>
              <a:avLst/>
              <a:gdLst>
                <a:gd name="connsiteX0" fmla="*/ 452635 w 457768"/>
                <a:gd name="connsiteY0" fmla="*/ 112052 h 491678"/>
                <a:gd name="connsiteX1" fmla="*/ 303436 w 457768"/>
                <a:gd name="connsiteY1" fmla="*/ 112052 h 491678"/>
                <a:gd name="connsiteX2" fmla="*/ 298349 w 457768"/>
                <a:gd name="connsiteY2" fmla="*/ 12021 h 491678"/>
                <a:gd name="connsiteX3" fmla="*/ 300045 w 457768"/>
                <a:gd name="connsiteY3" fmla="*/ 1848 h 491678"/>
                <a:gd name="connsiteX4" fmla="*/ 111851 w 457768"/>
                <a:gd name="connsiteY4" fmla="*/ 3544 h 491678"/>
                <a:gd name="connsiteX5" fmla="*/ 113546 w 457768"/>
                <a:gd name="connsiteY5" fmla="*/ 12021 h 491678"/>
                <a:gd name="connsiteX6" fmla="*/ 111851 w 457768"/>
                <a:gd name="connsiteY6" fmla="*/ 51016 h 491678"/>
                <a:gd name="connsiteX7" fmla="*/ 110156 w 457768"/>
                <a:gd name="connsiteY7" fmla="*/ 59493 h 491678"/>
                <a:gd name="connsiteX8" fmla="*/ 167801 w 457768"/>
                <a:gd name="connsiteY8" fmla="*/ 57798 h 491678"/>
                <a:gd name="connsiteX9" fmla="*/ 166105 w 457768"/>
                <a:gd name="connsiteY9" fmla="*/ 113747 h 491678"/>
                <a:gd name="connsiteX10" fmla="*/ 13515 w 457768"/>
                <a:gd name="connsiteY10" fmla="*/ 113747 h 491678"/>
                <a:gd name="connsiteX11" fmla="*/ 3343 w 457768"/>
                <a:gd name="connsiteY11" fmla="*/ 112052 h 491678"/>
                <a:gd name="connsiteX12" fmla="*/ 5038 w 457768"/>
                <a:gd name="connsiteY12" fmla="*/ 418927 h 491678"/>
                <a:gd name="connsiteX13" fmla="*/ 72856 w 457768"/>
                <a:gd name="connsiteY13" fmla="*/ 422318 h 491678"/>
                <a:gd name="connsiteX14" fmla="*/ 69465 w 457768"/>
                <a:gd name="connsiteY14" fmla="*/ 315505 h 491678"/>
                <a:gd name="connsiteX15" fmla="*/ 94897 w 457768"/>
                <a:gd name="connsiteY15" fmla="*/ 315505 h 491678"/>
                <a:gd name="connsiteX16" fmla="*/ 98287 w 457768"/>
                <a:gd name="connsiteY16" fmla="*/ 315505 h 491678"/>
                <a:gd name="connsiteX17" fmla="*/ 101678 w 457768"/>
                <a:gd name="connsiteY17" fmla="*/ 220560 h 491678"/>
                <a:gd name="connsiteX18" fmla="*/ 161019 w 457768"/>
                <a:gd name="connsiteY18" fmla="*/ 220560 h 491678"/>
                <a:gd name="connsiteX19" fmla="*/ 150846 w 457768"/>
                <a:gd name="connsiteY19" fmla="*/ 491831 h 491678"/>
                <a:gd name="connsiteX20" fmla="*/ 315304 w 457768"/>
                <a:gd name="connsiteY20" fmla="*/ 491831 h 491678"/>
                <a:gd name="connsiteX21" fmla="*/ 306827 w 457768"/>
                <a:gd name="connsiteY21" fmla="*/ 220560 h 491678"/>
                <a:gd name="connsiteX22" fmla="*/ 364472 w 457768"/>
                <a:gd name="connsiteY22" fmla="*/ 220560 h 491678"/>
                <a:gd name="connsiteX23" fmla="*/ 367862 w 457768"/>
                <a:gd name="connsiteY23" fmla="*/ 315505 h 491678"/>
                <a:gd name="connsiteX24" fmla="*/ 371253 w 457768"/>
                <a:gd name="connsiteY24" fmla="*/ 315505 h 491678"/>
                <a:gd name="connsiteX25" fmla="*/ 396685 w 457768"/>
                <a:gd name="connsiteY25" fmla="*/ 315505 h 491678"/>
                <a:gd name="connsiteX26" fmla="*/ 393294 w 457768"/>
                <a:gd name="connsiteY26" fmla="*/ 422318 h 491678"/>
                <a:gd name="connsiteX27" fmla="*/ 461112 w 457768"/>
                <a:gd name="connsiteY27" fmla="*/ 418927 h 491678"/>
                <a:gd name="connsiteX28" fmla="*/ 462807 w 457768"/>
                <a:gd name="connsiteY28" fmla="*/ 112052 h 491678"/>
                <a:gd name="connsiteX29" fmla="*/ 452635 w 457768"/>
                <a:gd name="connsiteY29" fmla="*/ 112052 h 49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768" h="491678">
                  <a:moveTo>
                    <a:pt x="452635" y="112052"/>
                  </a:moveTo>
                  <a:lnTo>
                    <a:pt x="303436" y="112052"/>
                  </a:lnTo>
                  <a:lnTo>
                    <a:pt x="298349" y="12021"/>
                  </a:lnTo>
                  <a:cubicBezTo>
                    <a:pt x="298349" y="10326"/>
                    <a:pt x="298349" y="6935"/>
                    <a:pt x="300045" y="1848"/>
                  </a:cubicBezTo>
                  <a:cubicBezTo>
                    <a:pt x="223750" y="-1543"/>
                    <a:pt x="177973" y="153"/>
                    <a:pt x="111851" y="3544"/>
                  </a:cubicBezTo>
                  <a:cubicBezTo>
                    <a:pt x="113546" y="6935"/>
                    <a:pt x="113546" y="8630"/>
                    <a:pt x="113546" y="12021"/>
                  </a:cubicBezTo>
                  <a:lnTo>
                    <a:pt x="111851" y="51016"/>
                  </a:lnTo>
                  <a:cubicBezTo>
                    <a:pt x="111851" y="52712"/>
                    <a:pt x="111851" y="54407"/>
                    <a:pt x="110156" y="59493"/>
                  </a:cubicBezTo>
                  <a:lnTo>
                    <a:pt x="167801" y="57798"/>
                  </a:lnTo>
                  <a:lnTo>
                    <a:pt x="166105" y="113747"/>
                  </a:lnTo>
                  <a:lnTo>
                    <a:pt x="13515" y="113747"/>
                  </a:lnTo>
                  <a:cubicBezTo>
                    <a:pt x="11820" y="113747"/>
                    <a:pt x="8429" y="113747"/>
                    <a:pt x="3343" y="112052"/>
                  </a:cubicBezTo>
                  <a:cubicBezTo>
                    <a:pt x="-3439" y="269728"/>
                    <a:pt x="1647" y="318896"/>
                    <a:pt x="5038" y="418927"/>
                  </a:cubicBezTo>
                  <a:lnTo>
                    <a:pt x="72856" y="422318"/>
                  </a:lnTo>
                  <a:cubicBezTo>
                    <a:pt x="69465" y="378236"/>
                    <a:pt x="69465" y="339241"/>
                    <a:pt x="69465" y="315505"/>
                  </a:cubicBezTo>
                  <a:lnTo>
                    <a:pt x="94897" y="315505"/>
                  </a:lnTo>
                  <a:cubicBezTo>
                    <a:pt x="96592" y="315505"/>
                    <a:pt x="96592" y="315505"/>
                    <a:pt x="98287" y="315505"/>
                  </a:cubicBezTo>
                  <a:lnTo>
                    <a:pt x="101678" y="220560"/>
                  </a:lnTo>
                  <a:lnTo>
                    <a:pt x="161019" y="220560"/>
                  </a:lnTo>
                  <a:lnTo>
                    <a:pt x="150846" y="491831"/>
                  </a:lnTo>
                  <a:cubicBezTo>
                    <a:pt x="210187" y="495222"/>
                    <a:pt x="249182" y="495222"/>
                    <a:pt x="315304" y="491831"/>
                  </a:cubicBezTo>
                  <a:lnTo>
                    <a:pt x="306827" y="220560"/>
                  </a:lnTo>
                  <a:lnTo>
                    <a:pt x="364472" y="220560"/>
                  </a:lnTo>
                  <a:lnTo>
                    <a:pt x="367862" y="315505"/>
                  </a:lnTo>
                  <a:cubicBezTo>
                    <a:pt x="369558" y="313810"/>
                    <a:pt x="371253" y="315505"/>
                    <a:pt x="371253" y="315505"/>
                  </a:cubicBezTo>
                  <a:lnTo>
                    <a:pt x="396685" y="315505"/>
                  </a:lnTo>
                  <a:cubicBezTo>
                    <a:pt x="396685" y="339241"/>
                    <a:pt x="396685" y="378236"/>
                    <a:pt x="393294" y="422318"/>
                  </a:cubicBezTo>
                  <a:lnTo>
                    <a:pt x="461112" y="418927"/>
                  </a:lnTo>
                  <a:cubicBezTo>
                    <a:pt x="464503" y="318896"/>
                    <a:pt x="469589" y="269728"/>
                    <a:pt x="462807" y="112052"/>
                  </a:cubicBezTo>
                  <a:cubicBezTo>
                    <a:pt x="457721" y="112052"/>
                    <a:pt x="454330" y="112052"/>
                    <a:pt x="452635" y="112052"/>
                  </a:cubicBezTo>
                  <a:close/>
                </a:path>
              </a:pathLst>
            </a:custGeom>
            <a:grpFill/>
            <a:ln w="16930" cap="flat">
              <a:noFill/>
              <a:prstDash val="solid"/>
              <a:miter/>
            </a:ln>
          </p:spPr>
          <p:txBody>
            <a:bodyPr rtlCol="0" anchor="ctr"/>
            <a:lstStyle/>
            <a:p>
              <a:endParaRPr lang="en-US">
                <a:solidFill>
                  <a:schemeClr val="tx1"/>
                </a:solidFill>
              </a:endParaRPr>
            </a:p>
          </p:txBody>
        </p:sp>
      </p:grpSp>
      <p:pic>
        <p:nvPicPr>
          <p:cNvPr id="22" name="Picture 21">
            <a:extLst>
              <a:ext uri="{FF2B5EF4-FFF2-40B4-BE49-F238E27FC236}">
                <a16:creationId xmlns:a16="http://schemas.microsoft.com/office/drawing/2014/main" id="{FEA2D555-619A-4F74-B12E-CBCC08F6C1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8606" y="6412871"/>
            <a:ext cx="291415" cy="278655"/>
          </a:xfrm>
          <a:prstGeom prst="rect">
            <a:avLst/>
          </a:prstGeom>
        </p:spPr>
      </p:pic>
      <p:sp>
        <p:nvSpPr>
          <p:cNvPr id="24" name="TextBox 23">
            <a:extLst>
              <a:ext uri="{FF2B5EF4-FFF2-40B4-BE49-F238E27FC236}">
                <a16:creationId xmlns:a16="http://schemas.microsoft.com/office/drawing/2014/main" id="{5E49C3F9-1D17-4DA0-B7BA-9047525BA071}"/>
              </a:ext>
            </a:extLst>
          </p:cNvPr>
          <p:cNvSpPr txBox="1"/>
          <p:nvPr userDrawn="1"/>
        </p:nvSpPr>
        <p:spPr>
          <a:xfrm>
            <a:off x="473916" y="6408471"/>
            <a:ext cx="465440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Exo 2 Thin" panose="00000300000000000000" pitchFamily="2" charset="0"/>
              </a:rPr>
              <a:t>Wind Technology Design &amp; Experimentation</a:t>
            </a:r>
          </a:p>
        </p:txBody>
      </p:sp>
    </p:spTree>
    <p:extLst>
      <p:ext uri="{BB962C8B-B14F-4D97-AF65-F5344CB8AC3E}">
        <p14:creationId xmlns:p14="http://schemas.microsoft.com/office/powerpoint/2010/main" val="147983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84A5-9B19-4460-A89A-3871CE74B67D}"/>
              </a:ext>
            </a:extLst>
          </p:cNvPr>
          <p:cNvSpPr>
            <a:spLocks noGrp="1"/>
          </p:cNvSpPr>
          <p:nvPr>
            <p:ph type="title"/>
          </p:nvPr>
        </p:nvSpPr>
        <p:spPr>
          <a:xfrm>
            <a:off x="796894" y="136525"/>
            <a:ext cx="10515600" cy="574837"/>
          </a:xfrm>
        </p:spPr>
        <p:txBody>
          <a:bodyPr>
            <a:noAutofit/>
          </a:bodyPr>
          <a:lstStyle>
            <a:lvl1pPr>
              <a:defRPr sz="3200" b="0">
                <a:solidFill>
                  <a:srgbClr val="00ADD0"/>
                </a:solidFill>
                <a:latin typeface="Exo 2 Semi Bold" panose="00000700000000000000" pitchFamily="2"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4E8E386C-68F6-4C03-A8BD-DDAC0D5E9400}"/>
              </a:ext>
            </a:extLst>
          </p:cNvPr>
          <p:cNvSpPr>
            <a:spLocks noGrp="1"/>
          </p:cNvSpPr>
          <p:nvPr>
            <p:ph type="sldNum" sz="quarter" idx="12"/>
          </p:nvPr>
        </p:nvSpPr>
        <p:spPr/>
        <p:txBody>
          <a:bodyPr/>
          <a:lstStyle/>
          <a:p>
            <a:fld id="{2E320AA5-7CC6-48DF-87FA-C612281B60B0}" type="slidenum">
              <a:rPr lang="en-US" smtClean="0"/>
              <a:t>‹#›</a:t>
            </a:fld>
            <a:endParaRPr lang="en-US"/>
          </a:p>
        </p:txBody>
      </p:sp>
      <p:grpSp>
        <p:nvGrpSpPr>
          <p:cNvPr id="19" name="Graphic 26">
            <a:extLst>
              <a:ext uri="{FF2B5EF4-FFF2-40B4-BE49-F238E27FC236}">
                <a16:creationId xmlns:a16="http://schemas.microsoft.com/office/drawing/2014/main" id="{65FB4956-4DFC-4A1D-849C-7318E12E09A4}"/>
              </a:ext>
            </a:extLst>
          </p:cNvPr>
          <p:cNvGrpSpPr/>
          <p:nvPr userDrawn="1"/>
        </p:nvGrpSpPr>
        <p:grpSpPr>
          <a:xfrm>
            <a:off x="310654" y="229272"/>
            <a:ext cx="365760" cy="365760"/>
            <a:chOff x="-1581139" y="-815169"/>
            <a:chExt cx="729039" cy="729040"/>
          </a:xfrm>
          <a:solidFill>
            <a:srgbClr val="00ADD0"/>
          </a:solidFill>
        </p:grpSpPr>
        <p:sp>
          <p:nvSpPr>
            <p:cNvPr id="20" name="Freeform: Shape 19">
              <a:extLst>
                <a:ext uri="{FF2B5EF4-FFF2-40B4-BE49-F238E27FC236}">
                  <a16:creationId xmlns:a16="http://schemas.microsoft.com/office/drawing/2014/main" id="{213B1287-4626-4C10-926F-ED4814170EF0}"/>
                </a:ext>
              </a:extLst>
            </p:cNvPr>
            <p:cNvSpPr/>
            <p:nvPr/>
          </p:nvSpPr>
          <p:spPr>
            <a:xfrm>
              <a:off x="-1581139" y="-815169"/>
              <a:ext cx="729039" cy="729040"/>
            </a:xfrm>
            <a:custGeom>
              <a:avLst/>
              <a:gdLst>
                <a:gd name="connsiteX0" fmla="*/ 731112 w 729039"/>
                <a:gd name="connsiteY0" fmla="*/ 366299 h 729040"/>
                <a:gd name="connsiteX1" fmla="*/ 720939 w 729039"/>
                <a:gd name="connsiteY1" fmla="*/ 135719 h 729040"/>
                <a:gd name="connsiteX2" fmla="*/ 602258 w 729039"/>
                <a:gd name="connsiteY2" fmla="*/ 11952 h 729040"/>
                <a:gd name="connsiteX3" fmla="*/ 366592 w 729039"/>
                <a:gd name="connsiteY3" fmla="*/ 84 h 729040"/>
                <a:gd name="connsiteX4" fmla="*/ 129230 w 729039"/>
                <a:gd name="connsiteY4" fmla="*/ 10256 h 729040"/>
                <a:gd name="connsiteX5" fmla="*/ 10549 w 729039"/>
                <a:gd name="connsiteY5" fmla="*/ 134024 h 729040"/>
                <a:gd name="connsiteX6" fmla="*/ 377 w 729039"/>
                <a:gd name="connsiteY6" fmla="*/ 366299 h 729040"/>
                <a:gd name="connsiteX7" fmla="*/ 10549 w 729039"/>
                <a:gd name="connsiteY7" fmla="*/ 596879 h 729040"/>
                <a:gd name="connsiteX8" fmla="*/ 129230 w 729039"/>
                <a:gd name="connsiteY8" fmla="*/ 720647 h 729040"/>
                <a:gd name="connsiteX9" fmla="*/ 366592 w 729039"/>
                <a:gd name="connsiteY9" fmla="*/ 730819 h 729040"/>
                <a:gd name="connsiteX10" fmla="*/ 603954 w 729039"/>
                <a:gd name="connsiteY10" fmla="*/ 720647 h 729040"/>
                <a:gd name="connsiteX11" fmla="*/ 722634 w 729039"/>
                <a:gd name="connsiteY11" fmla="*/ 596879 h 729040"/>
                <a:gd name="connsiteX12" fmla="*/ 731112 w 729039"/>
                <a:gd name="connsiteY12" fmla="*/ 439203 h 729040"/>
                <a:gd name="connsiteX13" fmla="*/ 731112 w 729039"/>
                <a:gd name="connsiteY13" fmla="*/ 366299 h 729040"/>
                <a:gd name="connsiteX14" fmla="*/ 648035 w 729039"/>
                <a:gd name="connsiteY14" fmla="*/ 564666 h 729040"/>
                <a:gd name="connsiteX15" fmla="*/ 564958 w 729039"/>
                <a:gd name="connsiteY15" fmla="*/ 647743 h 729040"/>
                <a:gd name="connsiteX16" fmla="*/ 366592 w 729039"/>
                <a:gd name="connsiteY16" fmla="*/ 656220 h 729040"/>
                <a:gd name="connsiteX17" fmla="*/ 168225 w 729039"/>
                <a:gd name="connsiteY17" fmla="*/ 647743 h 729040"/>
                <a:gd name="connsiteX18" fmla="*/ 85149 w 729039"/>
                <a:gd name="connsiteY18" fmla="*/ 564666 h 729040"/>
                <a:gd name="connsiteX19" fmla="*/ 76672 w 729039"/>
                <a:gd name="connsiteY19" fmla="*/ 364604 h 729040"/>
                <a:gd name="connsiteX20" fmla="*/ 85149 w 729039"/>
                <a:gd name="connsiteY20" fmla="*/ 164542 h 729040"/>
                <a:gd name="connsiteX21" fmla="*/ 166530 w 729039"/>
                <a:gd name="connsiteY21" fmla="*/ 84856 h 729040"/>
                <a:gd name="connsiteX22" fmla="*/ 364896 w 729039"/>
                <a:gd name="connsiteY22" fmla="*/ 76379 h 729040"/>
                <a:gd name="connsiteX23" fmla="*/ 563263 w 729039"/>
                <a:gd name="connsiteY23" fmla="*/ 84856 h 729040"/>
                <a:gd name="connsiteX24" fmla="*/ 646340 w 729039"/>
                <a:gd name="connsiteY24" fmla="*/ 167932 h 729040"/>
                <a:gd name="connsiteX25" fmla="*/ 654817 w 729039"/>
                <a:gd name="connsiteY25" fmla="*/ 367995 h 729040"/>
                <a:gd name="connsiteX26" fmla="*/ 654817 w 729039"/>
                <a:gd name="connsiteY26" fmla="*/ 442594 h 729040"/>
                <a:gd name="connsiteX27" fmla="*/ 648035 w 729039"/>
                <a:gd name="connsiteY27" fmla="*/ 564666 h 7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9039" h="729040">
                  <a:moveTo>
                    <a:pt x="731112" y="366299"/>
                  </a:moveTo>
                  <a:cubicBezTo>
                    <a:pt x="731112" y="347649"/>
                    <a:pt x="732807" y="247618"/>
                    <a:pt x="720939" y="135719"/>
                  </a:cubicBezTo>
                  <a:cubicBezTo>
                    <a:pt x="715853" y="79769"/>
                    <a:pt x="670076" y="20429"/>
                    <a:pt x="602258" y="11952"/>
                  </a:cubicBezTo>
                  <a:cubicBezTo>
                    <a:pt x="497141" y="-1612"/>
                    <a:pt x="385242" y="84"/>
                    <a:pt x="366592" y="84"/>
                  </a:cubicBezTo>
                  <a:cubicBezTo>
                    <a:pt x="349637" y="84"/>
                    <a:pt x="234348" y="-1612"/>
                    <a:pt x="129230" y="10256"/>
                  </a:cubicBezTo>
                  <a:cubicBezTo>
                    <a:pt x="63108" y="18734"/>
                    <a:pt x="15636" y="76379"/>
                    <a:pt x="10549" y="134024"/>
                  </a:cubicBezTo>
                  <a:cubicBezTo>
                    <a:pt x="-1319" y="247618"/>
                    <a:pt x="377" y="347649"/>
                    <a:pt x="377" y="366299"/>
                  </a:cubicBezTo>
                  <a:cubicBezTo>
                    <a:pt x="377" y="384949"/>
                    <a:pt x="-3014" y="479894"/>
                    <a:pt x="10549" y="596879"/>
                  </a:cubicBezTo>
                  <a:cubicBezTo>
                    <a:pt x="17331" y="656220"/>
                    <a:pt x="63108" y="713865"/>
                    <a:pt x="129230" y="720647"/>
                  </a:cubicBezTo>
                  <a:cubicBezTo>
                    <a:pt x="234348" y="732515"/>
                    <a:pt x="347942" y="730819"/>
                    <a:pt x="366592" y="730819"/>
                  </a:cubicBezTo>
                  <a:cubicBezTo>
                    <a:pt x="385242" y="730819"/>
                    <a:pt x="498836" y="732515"/>
                    <a:pt x="603954" y="720647"/>
                  </a:cubicBezTo>
                  <a:cubicBezTo>
                    <a:pt x="668380" y="713865"/>
                    <a:pt x="715853" y="659611"/>
                    <a:pt x="722634" y="596879"/>
                  </a:cubicBezTo>
                  <a:cubicBezTo>
                    <a:pt x="729416" y="534148"/>
                    <a:pt x="731112" y="479894"/>
                    <a:pt x="731112" y="439203"/>
                  </a:cubicBezTo>
                  <a:cubicBezTo>
                    <a:pt x="731112" y="401903"/>
                    <a:pt x="731112" y="374776"/>
                    <a:pt x="731112" y="366299"/>
                  </a:cubicBezTo>
                  <a:close/>
                  <a:moveTo>
                    <a:pt x="648035" y="564666"/>
                  </a:moveTo>
                  <a:cubicBezTo>
                    <a:pt x="642949" y="615529"/>
                    <a:pt x="624299" y="640961"/>
                    <a:pt x="564958" y="647743"/>
                  </a:cubicBezTo>
                  <a:cubicBezTo>
                    <a:pt x="475100" y="656220"/>
                    <a:pt x="385242" y="656220"/>
                    <a:pt x="366592" y="656220"/>
                  </a:cubicBezTo>
                  <a:cubicBezTo>
                    <a:pt x="347942" y="656220"/>
                    <a:pt x="256388" y="657915"/>
                    <a:pt x="168225" y="647743"/>
                  </a:cubicBezTo>
                  <a:cubicBezTo>
                    <a:pt x="110580" y="642656"/>
                    <a:pt x="90235" y="617225"/>
                    <a:pt x="85149" y="564666"/>
                  </a:cubicBezTo>
                  <a:cubicBezTo>
                    <a:pt x="74976" y="474807"/>
                    <a:pt x="76672" y="383254"/>
                    <a:pt x="76672" y="364604"/>
                  </a:cubicBezTo>
                  <a:cubicBezTo>
                    <a:pt x="76672" y="347649"/>
                    <a:pt x="74976" y="254400"/>
                    <a:pt x="85149" y="164542"/>
                  </a:cubicBezTo>
                  <a:cubicBezTo>
                    <a:pt x="88540" y="118765"/>
                    <a:pt x="105494" y="89942"/>
                    <a:pt x="166530" y="84856"/>
                  </a:cubicBezTo>
                  <a:cubicBezTo>
                    <a:pt x="256388" y="76379"/>
                    <a:pt x="347942" y="76379"/>
                    <a:pt x="364896" y="76379"/>
                  </a:cubicBezTo>
                  <a:cubicBezTo>
                    <a:pt x="383546" y="76379"/>
                    <a:pt x="475100" y="74683"/>
                    <a:pt x="563263" y="84856"/>
                  </a:cubicBezTo>
                  <a:cubicBezTo>
                    <a:pt x="622603" y="89942"/>
                    <a:pt x="641253" y="117069"/>
                    <a:pt x="646340" y="167932"/>
                  </a:cubicBezTo>
                  <a:cubicBezTo>
                    <a:pt x="654817" y="257791"/>
                    <a:pt x="654817" y="349345"/>
                    <a:pt x="654817" y="367995"/>
                  </a:cubicBezTo>
                  <a:cubicBezTo>
                    <a:pt x="654817" y="376472"/>
                    <a:pt x="654817" y="405294"/>
                    <a:pt x="654817" y="442594"/>
                  </a:cubicBezTo>
                  <a:cubicBezTo>
                    <a:pt x="654817" y="476503"/>
                    <a:pt x="651426" y="520584"/>
                    <a:pt x="648035" y="564666"/>
                  </a:cubicBezTo>
                  <a:close/>
                </a:path>
              </a:pathLst>
            </a:custGeom>
            <a:grpFill/>
            <a:ln w="16930" cap="flat">
              <a:noFill/>
              <a:prstDash val="solid"/>
              <a:miter/>
            </a:ln>
          </p:spPr>
          <p:txBody>
            <a:bodyPr rtlCol="0" anchor="ctr"/>
            <a:lstStyle/>
            <a:p>
              <a:endParaRPr lang="en-US">
                <a:solidFill>
                  <a:schemeClr val="tx1"/>
                </a:solidFill>
              </a:endParaRPr>
            </a:p>
          </p:txBody>
        </p:sp>
        <p:sp>
          <p:nvSpPr>
            <p:cNvPr id="21" name="Freeform: Shape 20">
              <a:extLst>
                <a:ext uri="{FF2B5EF4-FFF2-40B4-BE49-F238E27FC236}">
                  <a16:creationId xmlns:a16="http://schemas.microsoft.com/office/drawing/2014/main" id="{4B536FC3-AE1E-4376-B9FC-151EB37C8463}"/>
                </a:ext>
              </a:extLst>
            </p:cNvPr>
            <p:cNvSpPr/>
            <p:nvPr/>
          </p:nvSpPr>
          <p:spPr>
            <a:xfrm>
              <a:off x="-1448470" y="-698252"/>
              <a:ext cx="457769" cy="491678"/>
            </a:xfrm>
            <a:custGeom>
              <a:avLst/>
              <a:gdLst>
                <a:gd name="connsiteX0" fmla="*/ 452635 w 457768"/>
                <a:gd name="connsiteY0" fmla="*/ 112052 h 491678"/>
                <a:gd name="connsiteX1" fmla="*/ 303436 w 457768"/>
                <a:gd name="connsiteY1" fmla="*/ 112052 h 491678"/>
                <a:gd name="connsiteX2" fmla="*/ 298349 w 457768"/>
                <a:gd name="connsiteY2" fmla="*/ 12021 h 491678"/>
                <a:gd name="connsiteX3" fmla="*/ 300045 w 457768"/>
                <a:gd name="connsiteY3" fmla="*/ 1848 h 491678"/>
                <a:gd name="connsiteX4" fmla="*/ 111851 w 457768"/>
                <a:gd name="connsiteY4" fmla="*/ 3544 h 491678"/>
                <a:gd name="connsiteX5" fmla="*/ 113546 w 457768"/>
                <a:gd name="connsiteY5" fmla="*/ 12021 h 491678"/>
                <a:gd name="connsiteX6" fmla="*/ 111851 w 457768"/>
                <a:gd name="connsiteY6" fmla="*/ 51016 h 491678"/>
                <a:gd name="connsiteX7" fmla="*/ 110156 w 457768"/>
                <a:gd name="connsiteY7" fmla="*/ 59493 h 491678"/>
                <a:gd name="connsiteX8" fmla="*/ 167801 w 457768"/>
                <a:gd name="connsiteY8" fmla="*/ 57798 h 491678"/>
                <a:gd name="connsiteX9" fmla="*/ 166105 w 457768"/>
                <a:gd name="connsiteY9" fmla="*/ 113747 h 491678"/>
                <a:gd name="connsiteX10" fmla="*/ 13515 w 457768"/>
                <a:gd name="connsiteY10" fmla="*/ 113747 h 491678"/>
                <a:gd name="connsiteX11" fmla="*/ 3343 w 457768"/>
                <a:gd name="connsiteY11" fmla="*/ 112052 h 491678"/>
                <a:gd name="connsiteX12" fmla="*/ 5038 w 457768"/>
                <a:gd name="connsiteY12" fmla="*/ 418927 h 491678"/>
                <a:gd name="connsiteX13" fmla="*/ 72856 w 457768"/>
                <a:gd name="connsiteY13" fmla="*/ 422318 h 491678"/>
                <a:gd name="connsiteX14" fmla="*/ 69465 w 457768"/>
                <a:gd name="connsiteY14" fmla="*/ 315505 h 491678"/>
                <a:gd name="connsiteX15" fmla="*/ 94897 w 457768"/>
                <a:gd name="connsiteY15" fmla="*/ 315505 h 491678"/>
                <a:gd name="connsiteX16" fmla="*/ 98287 w 457768"/>
                <a:gd name="connsiteY16" fmla="*/ 315505 h 491678"/>
                <a:gd name="connsiteX17" fmla="*/ 101678 w 457768"/>
                <a:gd name="connsiteY17" fmla="*/ 220560 h 491678"/>
                <a:gd name="connsiteX18" fmla="*/ 161019 w 457768"/>
                <a:gd name="connsiteY18" fmla="*/ 220560 h 491678"/>
                <a:gd name="connsiteX19" fmla="*/ 150846 w 457768"/>
                <a:gd name="connsiteY19" fmla="*/ 491831 h 491678"/>
                <a:gd name="connsiteX20" fmla="*/ 315304 w 457768"/>
                <a:gd name="connsiteY20" fmla="*/ 491831 h 491678"/>
                <a:gd name="connsiteX21" fmla="*/ 306827 w 457768"/>
                <a:gd name="connsiteY21" fmla="*/ 220560 h 491678"/>
                <a:gd name="connsiteX22" fmla="*/ 364472 w 457768"/>
                <a:gd name="connsiteY22" fmla="*/ 220560 h 491678"/>
                <a:gd name="connsiteX23" fmla="*/ 367862 w 457768"/>
                <a:gd name="connsiteY23" fmla="*/ 315505 h 491678"/>
                <a:gd name="connsiteX24" fmla="*/ 371253 w 457768"/>
                <a:gd name="connsiteY24" fmla="*/ 315505 h 491678"/>
                <a:gd name="connsiteX25" fmla="*/ 396685 w 457768"/>
                <a:gd name="connsiteY25" fmla="*/ 315505 h 491678"/>
                <a:gd name="connsiteX26" fmla="*/ 393294 w 457768"/>
                <a:gd name="connsiteY26" fmla="*/ 422318 h 491678"/>
                <a:gd name="connsiteX27" fmla="*/ 461112 w 457768"/>
                <a:gd name="connsiteY27" fmla="*/ 418927 h 491678"/>
                <a:gd name="connsiteX28" fmla="*/ 462807 w 457768"/>
                <a:gd name="connsiteY28" fmla="*/ 112052 h 491678"/>
                <a:gd name="connsiteX29" fmla="*/ 452635 w 457768"/>
                <a:gd name="connsiteY29" fmla="*/ 112052 h 49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768" h="491678">
                  <a:moveTo>
                    <a:pt x="452635" y="112052"/>
                  </a:moveTo>
                  <a:lnTo>
                    <a:pt x="303436" y="112052"/>
                  </a:lnTo>
                  <a:lnTo>
                    <a:pt x="298349" y="12021"/>
                  </a:lnTo>
                  <a:cubicBezTo>
                    <a:pt x="298349" y="10326"/>
                    <a:pt x="298349" y="6935"/>
                    <a:pt x="300045" y="1848"/>
                  </a:cubicBezTo>
                  <a:cubicBezTo>
                    <a:pt x="223750" y="-1543"/>
                    <a:pt x="177973" y="153"/>
                    <a:pt x="111851" y="3544"/>
                  </a:cubicBezTo>
                  <a:cubicBezTo>
                    <a:pt x="113546" y="6935"/>
                    <a:pt x="113546" y="8630"/>
                    <a:pt x="113546" y="12021"/>
                  </a:cubicBezTo>
                  <a:lnTo>
                    <a:pt x="111851" y="51016"/>
                  </a:lnTo>
                  <a:cubicBezTo>
                    <a:pt x="111851" y="52712"/>
                    <a:pt x="111851" y="54407"/>
                    <a:pt x="110156" y="59493"/>
                  </a:cubicBezTo>
                  <a:lnTo>
                    <a:pt x="167801" y="57798"/>
                  </a:lnTo>
                  <a:lnTo>
                    <a:pt x="166105" y="113747"/>
                  </a:lnTo>
                  <a:lnTo>
                    <a:pt x="13515" y="113747"/>
                  </a:lnTo>
                  <a:cubicBezTo>
                    <a:pt x="11820" y="113747"/>
                    <a:pt x="8429" y="113747"/>
                    <a:pt x="3343" y="112052"/>
                  </a:cubicBezTo>
                  <a:cubicBezTo>
                    <a:pt x="-3439" y="269728"/>
                    <a:pt x="1647" y="318896"/>
                    <a:pt x="5038" y="418927"/>
                  </a:cubicBezTo>
                  <a:lnTo>
                    <a:pt x="72856" y="422318"/>
                  </a:lnTo>
                  <a:cubicBezTo>
                    <a:pt x="69465" y="378236"/>
                    <a:pt x="69465" y="339241"/>
                    <a:pt x="69465" y="315505"/>
                  </a:cubicBezTo>
                  <a:lnTo>
                    <a:pt x="94897" y="315505"/>
                  </a:lnTo>
                  <a:cubicBezTo>
                    <a:pt x="96592" y="315505"/>
                    <a:pt x="96592" y="315505"/>
                    <a:pt x="98287" y="315505"/>
                  </a:cubicBezTo>
                  <a:lnTo>
                    <a:pt x="101678" y="220560"/>
                  </a:lnTo>
                  <a:lnTo>
                    <a:pt x="161019" y="220560"/>
                  </a:lnTo>
                  <a:lnTo>
                    <a:pt x="150846" y="491831"/>
                  </a:lnTo>
                  <a:cubicBezTo>
                    <a:pt x="210187" y="495222"/>
                    <a:pt x="249182" y="495222"/>
                    <a:pt x="315304" y="491831"/>
                  </a:cubicBezTo>
                  <a:lnTo>
                    <a:pt x="306827" y="220560"/>
                  </a:lnTo>
                  <a:lnTo>
                    <a:pt x="364472" y="220560"/>
                  </a:lnTo>
                  <a:lnTo>
                    <a:pt x="367862" y="315505"/>
                  </a:lnTo>
                  <a:cubicBezTo>
                    <a:pt x="369558" y="313810"/>
                    <a:pt x="371253" y="315505"/>
                    <a:pt x="371253" y="315505"/>
                  </a:cubicBezTo>
                  <a:lnTo>
                    <a:pt x="396685" y="315505"/>
                  </a:lnTo>
                  <a:cubicBezTo>
                    <a:pt x="396685" y="339241"/>
                    <a:pt x="396685" y="378236"/>
                    <a:pt x="393294" y="422318"/>
                  </a:cubicBezTo>
                  <a:lnTo>
                    <a:pt x="461112" y="418927"/>
                  </a:lnTo>
                  <a:cubicBezTo>
                    <a:pt x="464503" y="318896"/>
                    <a:pt x="469589" y="269728"/>
                    <a:pt x="462807" y="112052"/>
                  </a:cubicBezTo>
                  <a:cubicBezTo>
                    <a:pt x="457721" y="112052"/>
                    <a:pt x="454330" y="112052"/>
                    <a:pt x="452635" y="112052"/>
                  </a:cubicBezTo>
                  <a:close/>
                </a:path>
              </a:pathLst>
            </a:custGeom>
            <a:grpFill/>
            <a:ln w="16930" cap="flat">
              <a:noFill/>
              <a:prstDash val="solid"/>
              <a:miter/>
            </a:ln>
          </p:spPr>
          <p:txBody>
            <a:bodyPr rtlCol="0" anchor="ctr"/>
            <a:lstStyle/>
            <a:p>
              <a:endParaRPr lang="en-US">
                <a:solidFill>
                  <a:schemeClr val="tx1"/>
                </a:solidFill>
              </a:endParaRPr>
            </a:p>
          </p:txBody>
        </p:sp>
      </p:grpSp>
      <p:pic>
        <p:nvPicPr>
          <p:cNvPr id="10" name="Picture 9">
            <a:extLst>
              <a:ext uri="{FF2B5EF4-FFF2-40B4-BE49-F238E27FC236}">
                <a16:creationId xmlns:a16="http://schemas.microsoft.com/office/drawing/2014/main" id="{6FEFBEA7-84B4-4CD6-988F-478A90EB29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8606" y="6412871"/>
            <a:ext cx="291415" cy="278655"/>
          </a:xfrm>
          <a:prstGeom prst="rect">
            <a:avLst/>
          </a:prstGeom>
        </p:spPr>
      </p:pic>
      <p:sp>
        <p:nvSpPr>
          <p:cNvPr id="12" name="TextBox 11">
            <a:extLst>
              <a:ext uri="{FF2B5EF4-FFF2-40B4-BE49-F238E27FC236}">
                <a16:creationId xmlns:a16="http://schemas.microsoft.com/office/drawing/2014/main" id="{A81780A2-D7DC-4EFC-BF55-0EC584AE9076}"/>
              </a:ext>
            </a:extLst>
          </p:cNvPr>
          <p:cNvSpPr txBox="1"/>
          <p:nvPr userDrawn="1"/>
        </p:nvSpPr>
        <p:spPr>
          <a:xfrm>
            <a:off x="473916" y="6408471"/>
            <a:ext cx="465440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Exo 2 Thin" panose="00000300000000000000" pitchFamily="2" charset="0"/>
              </a:rPr>
              <a:t>Wind Technology Design &amp; Experimentation</a:t>
            </a:r>
          </a:p>
        </p:txBody>
      </p:sp>
    </p:spTree>
    <p:extLst>
      <p:ext uri="{BB962C8B-B14F-4D97-AF65-F5344CB8AC3E}">
        <p14:creationId xmlns:p14="http://schemas.microsoft.com/office/powerpoint/2010/main" val="40485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corativ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6BB5F-6626-4470-B886-FA9ECED18477}"/>
              </a:ext>
            </a:extLst>
          </p:cNvPr>
          <p:cNvPicPr>
            <a:picLocks noChangeAspect="1"/>
          </p:cNvPicPr>
          <p:nvPr userDrawn="1"/>
        </p:nvPicPr>
        <p:blipFill>
          <a:blip r:embed="rId2"/>
          <a:srcRect l="8762" r="8762"/>
          <a:stretch/>
        </p:blipFill>
        <p:spPr>
          <a:xfrm>
            <a:off x="0" y="-1"/>
            <a:ext cx="2647885" cy="6858000"/>
          </a:xfrm>
          <a:prstGeom prst="rect">
            <a:avLst/>
          </a:prstGeom>
        </p:spPr>
      </p:pic>
      <p:sp>
        <p:nvSpPr>
          <p:cNvPr id="4" name="Rectangle 3">
            <a:extLst>
              <a:ext uri="{FF2B5EF4-FFF2-40B4-BE49-F238E27FC236}">
                <a16:creationId xmlns:a16="http://schemas.microsoft.com/office/drawing/2014/main" id="{14F634C2-C9A7-491D-B197-764269C9A2DB}"/>
              </a:ext>
            </a:extLst>
          </p:cNvPr>
          <p:cNvSpPr/>
          <p:nvPr userDrawn="1"/>
        </p:nvSpPr>
        <p:spPr>
          <a:xfrm>
            <a:off x="0" y="-2"/>
            <a:ext cx="2638425" cy="6858001"/>
          </a:xfrm>
          <a:prstGeom prst="rect">
            <a:avLst/>
          </a:prstGeom>
          <a:gradFill>
            <a:gsLst>
              <a:gs pos="39000">
                <a:srgbClr val="00637E">
                  <a:alpha val="80000"/>
                </a:srgbClr>
              </a:gs>
              <a:gs pos="0">
                <a:srgbClr val="003246">
                  <a:alpha val="80000"/>
                </a:srgbClr>
              </a:gs>
              <a:gs pos="68000">
                <a:srgbClr val="1D3C61">
                  <a:alpha val="80000"/>
                </a:srgbClr>
              </a:gs>
              <a:gs pos="99115">
                <a:srgbClr val="530953">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 name="Title Placeholder 1">
            <a:extLst>
              <a:ext uri="{FF2B5EF4-FFF2-40B4-BE49-F238E27FC236}">
                <a16:creationId xmlns:a16="http://schemas.microsoft.com/office/drawing/2014/main" id="{DDECACED-61A5-48A7-8773-8B45E721951F}"/>
              </a:ext>
            </a:extLst>
          </p:cNvPr>
          <p:cNvSpPr>
            <a:spLocks noGrp="1"/>
          </p:cNvSpPr>
          <p:nvPr>
            <p:ph type="title" hasCustomPrompt="1"/>
          </p:nvPr>
        </p:nvSpPr>
        <p:spPr>
          <a:xfrm>
            <a:off x="6096000" y="666786"/>
            <a:ext cx="5867011" cy="1740050"/>
          </a:xfrm>
          <a:prstGeom prst="rect">
            <a:avLst/>
          </a:prstGeom>
        </p:spPr>
        <p:txBody>
          <a:bodyPr vert="horz" lIns="91440" tIns="45720" rIns="91440" bIns="45720" rtlCol="0" anchor="ctr">
            <a:noAutofit/>
          </a:bodyPr>
          <a:lstStyle>
            <a:lvl1pPr>
              <a:defRPr lang="en-US" sz="3200" b="0" dirty="0">
                <a:solidFill>
                  <a:srgbClr val="00ADD0"/>
                </a:solidFill>
                <a:latin typeface="Exo 2 Semi Bold" panose="00000700000000000000" pitchFamily="2" charset="0"/>
              </a:defRPr>
            </a:lvl1pPr>
          </a:lstStyle>
          <a:p>
            <a:pPr lvl="0"/>
            <a:r>
              <a:rPr lang="en-US" dirty="0"/>
              <a:t>Click to Edit</a:t>
            </a:r>
          </a:p>
        </p:txBody>
      </p:sp>
      <p:sp>
        <p:nvSpPr>
          <p:cNvPr id="13" name="Text Placeholder 2">
            <a:extLst>
              <a:ext uri="{FF2B5EF4-FFF2-40B4-BE49-F238E27FC236}">
                <a16:creationId xmlns:a16="http://schemas.microsoft.com/office/drawing/2014/main" id="{A82E29C1-0747-4239-8903-D832A5879B5A}"/>
              </a:ext>
            </a:extLst>
          </p:cNvPr>
          <p:cNvSpPr>
            <a:spLocks noGrp="1"/>
          </p:cNvSpPr>
          <p:nvPr>
            <p:ph type="body" sz="quarter" idx="12"/>
          </p:nvPr>
        </p:nvSpPr>
        <p:spPr>
          <a:xfrm>
            <a:off x="222956" y="2510400"/>
            <a:ext cx="2091620" cy="914400"/>
          </a:xfrm>
          <a:prstGeom prst="rect">
            <a:avLst/>
          </a:prstGeom>
        </p:spPr>
        <p:txBody>
          <a:bodyPr vert="horz" lIns="91440" tIns="45720" rIns="91440" bIns="45720" rtlCol="0" anchor="ctr">
            <a:normAutofit/>
          </a:bodyPr>
          <a:lstStyle>
            <a:lvl1pPr>
              <a:defRPr lang="en-US" sz="1600" b="0" i="0" spc="10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91436" lvl="0" indent="-91436" algn="ctr" defTabSz="914354">
              <a:spcBef>
                <a:spcPts val="1200"/>
              </a:spcBef>
              <a:spcAft>
                <a:spcPts val="200"/>
              </a:spcAft>
              <a:buClr>
                <a:srgbClr val="00B0F0"/>
              </a:buClr>
              <a:buSzPct val="100000"/>
              <a:buFont typeface="Calibri" panose="020F0502020204030204" pitchFamily="34" charset="0"/>
              <a:buChar char=" "/>
            </a:pPr>
            <a:r>
              <a:rPr lang="en-US" dirty="0"/>
              <a:t>Click to edit Master text styles</a:t>
            </a:r>
          </a:p>
        </p:txBody>
      </p:sp>
      <p:sp>
        <p:nvSpPr>
          <p:cNvPr id="14" name="Text Placeholder 4">
            <a:extLst>
              <a:ext uri="{FF2B5EF4-FFF2-40B4-BE49-F238E27FC236}">
                <a16:creationId xmlns:a16="http://schemas.microsoft.com/office/drawing/2014/main" id="{59211725-2B50-4DB2-8DD9-065AE5F0C5CB}"/>
              </a:ext>
            </a:extLst>
          </p:cNvPr>
          <p:cNvSpPr>
            <a:spLocks noGrp="1"/>
          </p:cNvSpPr>
          <p:nvPr>
            <p:ph type="body" sz="quarter" idx="13"/>
          </p:nvPr>
        </p:nvSpPr>
        <p:spPr>
          <a:xfrm>
            <a:off x="6096000" y="2510400"/>
            <a:ext cx="5867011" cy="3680814"/>
          </a:xfrm>
          <a:prstGeom prst="rect">
            <a:avLst/>
          </a:prstGeom>
        </p:spPr>
        <p:txBody>
          <a:bodyPr vert="horz" lIns="91440" tIns="45720" rIns="91440" bIns="45720" rtlCol="0">
            <a:normAutofit/>
          </a:bodyPr>
          <a:lstStyle>
            <a:lvl1pPr>
              <a:defRPr lang="en-US" sz="16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 Master text styles</a:t>
            </a:r>
          </a:p>
        </p:txBody>
      </p:sp>
      <p:grpSp>
        <p:nvGrpSpPr>
          <p:cNvPr id="19" name="Graphic 26">
            <a:extLst>
              <a:ext uri="{FF2B5EF4-FFF2-40B4-BE49-F238E27FC236}">
                <a16:creationId xmlns:a16="http://schemas.microsoft.com/office/drawing/2014/main" id="{C7D8EF02-C243-4207-9ED7-3A60892C1767}"/>
              </a:ext>
            </a:extLst>
          </p:cNvPr>
          <p:cNvGrpSpPr/>
          <p:nvPr userDrawn="1"/>
        </p:nvGrpSpPr>
        <p:grpSpPr>
          <a:xfrm>
            <a:off x="310655" y="466725"/>
            <a:ext cx="365760" cy="365760"/>
            <a:chOff x="-1581139" y="-815169"/>
            <a:chExt cx="729039" cy="729040"/>
          </a:xfrm>
          <a:solidFill>
            <a:schemeClr val="bg1"/>
          </a:solidFill>
        </p:grpSpPr>
        <p:sp>
          <p:nvSpPr>
            <p:cNvPr id="20" name="Freeform: Shape 19">
              <a:extLst>
                <a:ext uri="{FF2B5EF4-FFF2-40B4-BE49-F238E27FC236}">
                  <a16:creationId xmlns:a16="http://schemas.microsoft.com/office/drawing/2014/main" id="{BDBBF689-6645-4820-9368-9F0B18438AE8}"/>
                </a:ext>
              </a:extLst>
            </p:cNvPr>
            <p:cNvSpPr/>
            <p:nvPr/>
          </p:nvSpPr>
          <p:spPr>
            <a:xfrm>
              <a:off x="-1581139" y="-815169"/>
              <a:ext cx="729039" cy="729040"/>
            </a:xfrm>
            <a:custGeom>
              <a:avLst/>
              <a:gdLst>
                <a:gd name="connsiteX0" fmla="*/ 731112 w 729039"/>
                <a:gd name="connsiteY0" fmla="*/ 366299 h 729040"/>
                <a:gd name="connsiteX1" fmla="*/ 720939 w 729039"/>
                <a:gd name="connsiteY1" fmla="*/ 135719 h 729040"/>
                <a:gd name="connsiteX2" fmla="*/ 602258 w 729039"/>
                <a:gd name="connsiteY2" fmla="*/ 11952 h 729040"/>
                <a:gd name="connsiteX3" fmla="*/ 366592 w 729039"/>
                <a:gd name="connsiteY3" fmla="*/ 84 h 729040"/>
                <a:gd name="connsiteX4" fmla="*/ 129230 w 729039"/>
                <a:gd name="connsiteY4" fmla="*/ 10256 h 729040"/>
                <a:gd name="connsiteX5" fmla="*/ 10549 w 729039"/>
                <a:gd name="connsiteY5" fmla="*/ 134024 h 729040"/>
                <a:gd name="connsiteX6" fmla="*/ 377 w 729039"/>
                <a:gd name="connsiteY6" fmla="*/ 366299 h 729040"/>
                <a:gd name="connsiteX7" fmla="*/ 10549 w 729039"/>
                <a:gd name="connsiteY7" fmla="*/ 596879 h 729040"/>
                <a:gd name="connsiteX8" fmla="*/ 129230 w 729039"/>
                <a:gd name="connsiteY8" fmla="*/ 720647 h 729040"/>
                <a:gd name="connsiteX9" fmla="*/ 366592 w 729039"/>
                <a:gd name="connsiteY9" fmla="*/ 730819 h 729040"/>
                <a:gd name="connsiteX10" fmla="*/ 603954 w 729039"/>
                <a:gd name="connsiteY10" fmla="*/ 720647 h 729040"/>
                <a:gd name="connsiteX11" fmla="*/ 722634 w 729039"/>
                <a:gd name="connsiteY11" fmla="*/ 596879 h 729040"/>
                <a:gd name="connsiteX12" fmla="*/ 731112 w 729039"/>
                <a:gd name="connsiteY12" fmla="*/ 439203 h 729040"/>
                <a:gd name="connsiteX13" fmla="*/ 731112 w 729039"/>
                <a:gd name="connsiteY13" fmla="*/ 366299 h 729040"/>
                <a:gd name="connsiteX14" fmla="*/ 648035 w 729039"/>
                <a:gd name="connsiteY14" fmla="*/ 564666 h 729040"/>
                <a:gd name="connsiteX15" fmla="*/ 564958 w 729039"/>
                <a:gd name="connsiteY15" fmla="*/ 647743 h 729040"/>
                <a:gd name="connsiteX16" fmla="*/ 366592 w 729039"/>
                <a:gd name="connsiteY16" fmla="*/ 656220 h 729040"/>
                <a:gd name="connsiteX17" fmla="*/ 168225 w 729039"/>
                <a:gd name="connsiteY17" fmla="*/ 647743 h 729040"/>
                <a:gd name="connsiteX18" fmla="*/ 85149 w 729039"/>
                <a:gd name="connsiteY18" fmla="*/ 564666 h 729040"/>
                <a:gd name="connsiteX19" fmla="*/ 76672 w 729039"/>
                <a:gd name="connsiteY19" fmla="*/ 364604 h 729040"/>
                <a:gd name="connsiteX20" fmla="*/ 85149 w 729039"/>
                <a:gd name="connsiteY20" fmla="*/ 164542 h 729040"/>
                <a:gd name="connsiteX21" fmla="*/ 166530 w 729039"/>
                <a:gd name="connsiteY21" fmla="*/ 84856 h 729040"/>
                <a:gd name="connsiteX22" fmla="*/ 364896 w 729039"/>
                <a:gd name="connsiteY22" fmla="*/ 76379 h 729040"/>
                <a:gd name="connsiteX23" fmla="*/ 563263 w 729039"/>
                <a:gd name="connsiteY23" fmla="*/ 84856 h 729040"/>
                <a:gd name="connsiteX24" fmla="*/ 646340 w 729039"/>
                <a:gd name="connsiteY24" fmla="*/ 167932 h 729040"/>
                <a:gd name="connsiteX25" fmla="*/ 654817 w 729039"/>
                <a:gd name="connsiteY25" fmla="*/ 367995 h 729040"/>
                <a:gd name="connsiteX26" fmla="*/ 654817 w 729039"/>
                <a:gd name="connsiteY26" fmla="*/ 442594 h 729040"/>
                <a:gd name="connsiteX27" fmla="*/ 648035 w 729039"/>
                <a:gd name="connsiteY27" fmla="*/ 564666 h 7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9039" h="729040">
                  <a:moveTo>
                    <a:pt x="731112" y="366299"/>
                  </a:moveTo>
                  <a:cubicBezTo>
                    <a:pt x="731112" y="347649"/>
                    <a:pt x="732807" y="247618"/>
                    <a:pt x="720939" y="135719"/>
                  </a:cubicBezTo>
                  <a:cubicBezTo>
                    <a:pt x="715853" y="79769"/>
                    <a:pt x="670076" y="20429"/>
                    <a:pt x="602258" y="11952"/>
                  </a:cubicBezTo>
                  <a:cubicBezTo>
                    <a:pt x="497141" y="-1612"/>
                    <a:pt x="385242" y="84"/>
                    <a:pt x="366592" y="84"/>
                  </a:cubicBezTo>
                  <a:cubicBezTo>
                    <a:pt x="349637" y="84"/>
                    <a:pt x="234348" y="-1612"/>
                    <a:pt x="129230" y="10256"/>
                  </a:cubicBezTo>
                  <a:cubicBezTo>
                    <a:pt x="63108" y="18734"/>
                    <a:pt x="15636" y="76379"/>
                    <a:pt x="10549" y="134024"/>
                  </a:cubicBezTo>
                  <a:cubicBezTo>
                    <a:pt x="-1319" y="247618"/>
                    <a:pt x="377" y="347649"/>
                    <a:pt x="377" y="366299"/>
                  </a:cubicBezTo>
                  <a:cubicBezTo>
                    <a:pt x="377" y="384949"/>
                    <a:pt x="-3014" y="479894"/>
                    <a:pt x="10549" y="596879"/>
                  </a:cubicBezTo>
                  <a:cubicBezTo>
                    <a:pt x="17331" y="656220"/>
                    <a:pt x="63108" y="713865"/>
                    <a:pt x="129230" y="720647"/>
                  </a:cubicBezTo>
                  <a:cubicBezTo>
                    <a:pt x="234348" y="732515"/>
                    <a:pt x="347942" y="730819"/>
                    <a:pt x="366592" y="730819"/>
                  </a:cubicBezTo>
                  <a:cubicBezTo>
                    <a:pt x="385242" y="730819"/>
                    <a:pt x="498836" y="732515"/>
                    <a:pt x="603954" y="720647"/>
                  </a:cubicBezTo>
                  <a:cubicBezTo>
                    <a:pt x="668380" y="713865"/>
                    <a:pt x="715853" y="659611"/>
                    <a:pt x="722634" y="596879"/>
                  </a:cubicBezTo>
                  <a:cubicBezTo>
                    <a:pt x="729416" y="534148"/>
                    <a:pt x="731112" y="479894"/>
                    <a:pt x="731112" y="439203"/>
                  </a:cubicBezTo>
                  <a:cubicBezTo>
                    <a:pt x="731112" y="401903"/>
                    <a:pt x="731112" y="374776"/>
                    <a:pt x="731112" y="366299"/>
                  </a:cubicBezTo>
                  <a:close/>
                  <a:moveTo>
                    <a:pt x="648035" y="564666"/>
                  </a:moveTo>
                  <a:cubicBezTo>
                    <a:pt x="642949" y="615529"/>
                    <a:pt x="624299" y="640961"/>
                    <a:pt x="564958" y="647743"/>
                  </a:cubicBezTo>
                  <a:cubicBezTo>
                    <a:pt x="475100" y="656220"/>
                    <a:pt x="385242" y="656220"/>
                    <a:pt x="366592" y="656220"/>
                  </a:cubicBezTo>
                  <a:cubicBezTo>
                    <a:pt x="347942" y="656220"/>
                    <a:pt x="256388" y="657915"/>
                    <a:pt x="168225" y="647743"/>
                  </a:cubicBezTo>
                  <a:cubicBezTo>
                    <a:pt x="110580" y="642656"/>
                    <a:pt x="90235" y="617225"/>
                    <a:pt x="85149" y="564666"/>
                  </a:cubicBezTo>
                  <a:cubicBezTo>
                    <a:pt x="74976" y="474807"/>
                    <a:pt x="76672" y="383254"/>
                    <a:pt x="76672" y="364604"/>
                  </a:cubicBezTo>
                  <a:cubicBezTo>
                    <a:pt x="76672" y="347649"/>
                    <a:pt x="74976" y="254400"/>
                    <a:pt x="85149" y="164542"/>
                  </a:cubicBezTo>
                  <a:cubicBezTo>
                    <a:pt x="88540" y="118765"/>
                    <a:pt x="105494" y="89942"/>
                    <a:pt x="166530" y="84856"/>
                  </a:cubicBezTo>
                  <a:cubicBezTo>
                    <a:pt x="256388" y="76379"/>
                    <a:pt x="347942" y="76379"/>
                    <a:pt x="364896" y="76379"/>
                  </a:cubicBezTo>
                  <a:cubicBezTo>
                    <a:pt x="383546" y="76379"/>
                    <a:pt x="475100" y="74683"/>
                    <a:pt x="563263" y="84856"/>
                  </a:cubicBezTo>
                  <a:cubicBezTo>
                    <a:pt x="622603" y="89942"/>
                    <a:pt x="641253" y="117069"/>
                    <a:pt x="646340" y="167932"/>
                  </a:cubicBezTo>
                  <a:cubicBezTo>
                    <a:pt x="654817" y="257791"/>
                    <a:pt x="654817" y="349345"/>
                    <a:pt x="654817" y="367995"/>
                  </a:cubicBezTo>
                  <a:cubicBezTo>
                    <a:pt x="654817" y="376472"/>
                    <a:pt x="654817" y="405294"/>
                    <a:pt x="654817" y="442594"/>
                  </a:cubicBezTo>
                  <a:cubicBezTo>
                    <a:pt x="654817" y="476503"/>
                    <a:pt x="651426" y="520584"/>
                    <a:pt x="648035" y="564666"/>
                  </a:cubicBezTo>
                  <a:close/>
                </a:path>
              </a:pathLst>
            </a:custGeom>
            <a:grpFill/>
            <a:ln w="16930" cap="flat">
              <a:noFill/>
              <a:prstDash val="solid"/>
              <a:miter/>
            </a:ln>
          </p:spPr>
          <p:txBody>
            <a:bodyPr rtlCol="0" anchor="ctr"/>
            <a:lstStyle/>
            <a:p>
              <a:endParaRPr lang="en-US">
                <a:solidFill>
                  <a:schemeClr val="tx1"/>
                </a:solidFill>
              </a:endParaRPr>
            </a:p>
          </p:txBody>
        </p:sp>
        <p:sp>
          <p:nvSpPr>
            <p:cNvPr id="21" name="Freeform: Shape 20">
              <a:extLst>
                <a:ext uri="{FF2B5EF4-FFF2-40B4-BE49-F238E27FC236}">
                  <a16:creationId xmlns:a16="http://schemas.microsoft.com/office/drawing/2014/main" id="{751CF00A-38AD-4FC2-AB22-FE45D1C55AA4}"/>
                </a:ext>
              </a:extLst>
            </p:cNvPr>
            <p:cNvSpPr/>
            <p:nvPr/>
          </p:nvSpPr>
          <p:spPr>
            <a:xfrm>
              <a:off x="-1448470" y="-698252"/>
              <a:ext cx="457769" cy="491678"/>
            </a:xfrm>
            <a:custGeom>
              <a:avLst/>
              <a:gdLst>
                <a:gd name="connsiteX0" fmla="*/ 452635 w 457768"/>
                <a:gd name="connsiteY0" fmla="*/ 112052 h 491678"/>
                <a:gd name="connsiteX1" fmla="*/ 303436 w 457768"/>
                <a:gd name="connsiteY1" fmla="*/ 112052 h 491678"/>
                <a:gd name="connsiteX2" fmla="*/ 298349 w 457768"/>
                <a:gd name="connsiteY2" fmla="*/ 12021 h 491678"/>
                <a:gd name="connsiteX3" fmla="*/ 300045 w 457768"/>
                <a:gd name="connsiteY3" fmla="*/ 1848 h 491678"/>
                <a:gd name="connsiteX4" fmla="*/ 111851 w 457768"/>
                <a:gd name="connsiteY4" fmla="*/ 3544 h 491678"/>
                <a:gd name="connsiteX5" fmla="*/ 113546 w 457768"/>
                <a:gd name="connsiteY5" fmla="*/ 12021 h 491678"/>
                <a:gd name="connsiteX6" fmla="*/ 111851 w 457768"/>
                <a:gd name="connsiteY6" fmla="*/ 51016 h 491678"/>
                <a:gd name="connsiteX7" fmla="*/ 110156 w 457768"/>
                <a:gd name="connsiteY7" fmla="*/ 59493 h 491678"/>
                <a:gd name="connsiteX8" fmla="*/ 167801 w 457768"/>
                <a:gd name="connsiteY8" fmla="*/ 57798 h 491678"/>
                <a:gd name="connsiteX9" fmla="*/ 166105 w 457768"/>
                <a:gd name="connsiteY9" fmla="*/ 113747 h 491678"/>
                <a:gd name="connsiteX10" fmla="*/ 13515 w 457768"/>
                <a:gd name="connsiteY10" fmla="*/ 113747 h 491678"/>
                <a:gd name="connsiteX11" fmla="*/ 3343 w 457768"/>
                <a:gd name="connsiteY11" fmla="*/ 112052 h 491678"/>
                <a:gd name="connsiteX12" fmla="*/ 5038 w 457768"/>
                <a:gd name="connsiteY12" fmla="*/ 418927 h 491678"/>
                <a:gd name="connsiteX13" fmla="*/ 72856 w 457768"/>
                <a:gd name="connsiteY13" fmla="*/ 422318 h 491678"/>
                <a:gd name="connsiteX14" fmla="*/ 69465 w 457768"/>
                <a:gd name="connsiteY14" fmla="*/ 315505 h 491678"/>
                <a:gd name="connsiteX15" fmla="*/ 94897 w 457768"/>
                <a:gd name="connsiteY15" fmla="*/ 315505 h 491678"/>
                <a:gd name="connsiteX16" fmla="*/ 98287 w 457768"/>
                <a:gd name="connsiteY16" fmla="*/ 315505 h 491678"/>
                <a:gd name="connsiteX17" fmla="*/ 101678 w 457768"/>
                <a:gd name="connsiteY17" fmla="*/ 220560 h 491678"/>
                <a:gd name="connsiteX18" fmla="*/ 161019 w 457768"/>
                <a:gd name="connsiteY18" fmla="*/ 220560 h 491678"/>
                <a:gd name="connsiteX19" fmla="*/ 150846 w 457768"/>
                <a:gd name="connsiteY19" fmla="*/ 491831 h 491678"/>
                <a:gd name="connsiteX20" fmla="*/ 315304 w 457768"/>
                <a:gd name="connsiteY20" fmla="*/ 491831 h 491678"/>
                <a:gd name="connsiteX21" fmla="*/ 306827 w 457768"/>
                <a:gd name="connsiteY21" fmla="*/ 220560 h 491678"/>
                <a:gd name="connsiteX22" fmla="*/ 364472 w 457768"/>
                <a:gd name="connsiteY22" fmla="*/ 220560 h 491678"/>
                <a:gd name="connsiteX23" fmla="*/ 367862 w 457768"/>
                <a:gd name="connsiteY23" fmla="*/ 315505 h 491678"/>
                <a:gd name="connsiteX24" fmla="*/ 371253 w 457768"/>
                <a:gd name="connsiteY24" fmla="*/ 315505 h 491678"/>
                <a:gd name="connsiteX25" fmla="*/ 396685 w 457768"/>
                <a:gd name="connsiteY25" fmla="*/ 315505 h 491678"/>
                <a:gd name="connsiteX26" fmla="*/ 393294 w 457768"/>
                <a:gd name="connsiteY26" fmla="*/ 422318 h 491678"/>
                <a:gd name="connsiteX27" fmla="*/ 461112 w 457768"/>
                <a:gd name="connsiteY27" fmla="*/ 418927 h 491678"/>
                <a:gd name="connsiteX28" fmla="*/ 462807 w 457768"/>
                <a:gd name="connsiteY28" fmla="*/ 112052 h 491678"/>
                <a:gd name="connsiteX29" fmla="*/ 452635 w 457768"/>
                <a:gd name="connsiteY29" fmla="*/ 112052 h 49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768" h="491678">
                  <a:moveTo>
                    <a:pt x="452635" y="112052"/>
                  </a:moveTo>
                  <a:lnTo>
                    <a:pt x="303436" y="112052"/>
                  </a:lnTo>
                  <a:lnTo>
                    <a:pt x="298349" y="12021"/>
                  </a:lnTo>
                  <a:cubicBezTo>
                    <a:pt x="298349" y="10326"/>
                    <a:pt x="298349" y="6935"/>
                    <a:pt x="300045" y="1848"/>
                  </a:cubicBezTo>
                  <a:cubicBezTo>
                    <a:pt x="223750" y="-1543"/>
                    <a:pt x="177973" y="153"/>
                    <a:pt x="111851" y="3544"/>
                  </a:cubicBezTo>
                  <a:cubicBezTo>
                    <a:pt x="113546" y="6935"/>
                    <a:pt x="113546" y="8630"/>
                    <a:pt x="113546" y="12021"/>
                  </a:cubicBezTo>
                  <a:lnTo>
                    <a:pt x="111851" y="51016"/>
                  </a:lnTo>
                  <a:cubicBezTo>
                    <a:pt x="111851" y="52712"/>
                    <a:pt x="111851" y="54407"/>
                    <a:pt x="110156" y="59493"/>
                  </a:cubicBezTo>
                  <a:lnTo>
                    <a:pt x="167801" y="57798"/>
                  </a:lnTo>
                  <a:lnTo>
                    <a:pt x="166105" y="113747"/>
                  </a:lnTo>
                  <a:lnTo>
                    <a:pt x="13515" y="113747"/>
                  </a:lnTo>
                  <a:cubicBezTo>
                    <a:pt x="11820" y="113747"/>
                    <a:pt x="8429" y="113747"/>
                    <a:pt x="3343" y="112052"/>
                  </a:cubicBezTo>
                  <a:cubicBezTo>
                    <a:pt x="-3439" y="269728"/>
                    <a:pt x="1647" y="318896"/>
                    <a:pt x="5038" y="418927"/>
                  </a:cubicBezTo>
                  <a:lnTo>
                    <a:pt x="72856" y="422318"/>
                  </a:lnTo>
                  <a:cubicBezTo>
                    <a:pt x="69465" y="378236"/>
                    <a:pt x="69465" y="339241"/>
                    <a:pt x="69465" y="315505"/>
                  </a:cubicBezTo>
                  <a:lnTo>
                    <a:pt x="94897" y="315505"/>
                  </a:lnTo>
                  <a:cubicBezTo>
                    <a:pt x="96592" y="315505"/>
                    <a:pt x="96592" y="315505"/>
                    <a:pt x="98287" y="315505"/>
                  </a:cubicBezTo>
                  <a:lnTo>
                    <a:pt x="101678" y="220560"/>
                  </a:lnTo>
                  <a:lnTo>
                    <a:pt x="161019" y="220560"/>
                  </a:lnTo>
                  <a:lnTo>
                    <a:pt x="150846" y="491831"/>
                  </a:lnTo>
                  <a:cubicBezTo>
                    <a:pt x="210187" y="495222"/>
                    <a:pt x="249182" y="495222"/>
                    <a:pt x="315304" y="491831"/>
                  </a:cubicBezTo>
                  <a:lnTo>
                    <a:pt x="306827" y="220560"/>
                  </a:lnTo>
                  <a:lnTo>
                    <a:pt x="364472" y="220560"/>
                  </a:lnTo>
                  <a:lnTo>
                    <a:pt x="367862" y="315505"/>
                  </a:lnTo>
                  <a:cubicBezTo>
                    <a:pt x="369558" y="313810"/>
                    <a:pt x="371253" y="315505"/>
                    <a:pt x="371253" y="315505"/>
                  </a:cubicBezTo>
                  <a:lnTo>
                    <a:pt x="396685" y="315505"/>
                  </a:lnTo>
                  <a:cubicBezTo>
                    <a:pt x="396685" y="339241"/>
                    <a:pt x="396685" y="378236"/>
                    <a:pt x="393294" y="422318"/>
                  </a:cubicBezTo>
                  <a:lnTo>
                    <a:pt x="461112" y="418927"/>
                  </a:lnTo>
                  <a:cubicBezTo>
                    <a:pt x="464503" y="318896"/>
                    <a:pt x="469589" y="269728"/>
                    <a:pt x="462807" y="112052"/>
                  </a:cubicBezTo>
                  <a:cubicBezTo>
                    <a:pt x="457721" y="112052"/>
                    <a:pt x="454330" y="112052"/>
                    <a:pt x="452635" y="112052"/>
                  </a:cubicBezTo>
                  <a:close/>
                </a:path>
              </a:pathLst>
            </a:custGeom>
            <a:grpFill/>
            <a:ln w="16930" cap="flat">
              <a:noFill/>
              <a:prstDash val="solid"/>
              <a:miter/>
            </a:ln>
          </p:spPr>
          <p:txBody>
            <a:bodyPr rtlCol="0" anchor="ctr"/>
            <a:lstStyle/>
            <a:p>
              <a:endParaRPr lang="en-US">
                <a:solidFill>
                  <a:schemeClr val="tx1"/>
                </a:solidFill>
              </a:endParaRPr>
            </a:p>
          </p:txBody>
        </p:sp>
      </p:grpSp>
      <p:pic>
        <p:nvPicPr>
          <p:cNvPr id="12" name="Picture 11">
            <a:extLst>
              <a:ext uri="{FF2B5EF4-FFF2-40B4-BE49-F238E27FC236}">
                <a16:creationId xmlns:a16="http://schemas.microsoft.com/office/drawing/2014/main" id="{04E43B0A-B3D2-4BA7-B63C-D14BE8582E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71595" y="6432908"/>
            <a:ext cx="291415" cy="278655"/>
          </a:xfrm>
          <a:prstGeom prst="rect">
            <a:avLst/>
          </a:prstGeom>
        </p:spPr>
      </p:pic>
      <p:sp>
        <p:nvSpPr>
          <p:cNvPr id="16" name="TextBox 15">
            <a:extLst>
              <a:ext uri="{FF2B5EF4-FFF2-40B4-BE49-F238E27FC236}">
                <a16:creationId xmlns:a16="http://schemas.microsoft.com/office/drawing/2014/main" id="{EF674DF7-28A7-4B4B-BCE4-85E094D69EAD}"/>
              </a:ext>
            </a:extLst>
          </p:cNvPr>
          <p:cNvSpPr txBox="1"/>
          <p:nvPr userDrawn="1"/>
        </p:nvSpPr>
        <p:spPr>
          <a:xfrm>
            <a:off x="7017186" y="6432908"/>
            <a:ext cx="4654409"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Exo 2 Thin" panose="00000300000000000000" pitchFamily="2" charset="0"/>
              </a:rPr>
              <a:t>Wind Technology Design &amp; Experimentation</a:t>
            </a:r>
          </a:p>
        </p:txBody>
      </p:sp>
    </p:spTree>
    <p:extLst>
      <p:ext uri="{BB962C8B-B14F-4D97-AF65-F5344CB8AC3E}">
        <p14:creationId xmlns:p14="http://schemas.microsoft.com/office/powerpoint/2010/main" val="289313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corativ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6BB5F-6626-4470-B886-FA9ECED18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2647885" cy="6858000"/>
          </a:xfrm>
          <a:prstGeom prst="rect">
            <a:avLst/>
          </a:prstGeom>
        </p:spPr>
      </p:pic>
      <p:sp>
        <p:nvSpPr>
          <p:cNvPr id="4" name="Rectangle 3">
            <a:extLst>
              <a:ext uri="{FF2B5EF4-FFF2-40B4-BE49-F238E27FC236}">
                <a16:creationId xmlns:a16="http://schemas.microsoft.com/office/drawing/2014/main" id="{14F634C2-C9A7-491D-B197-764269C9A2DB}"/>
              </a:ext>
            </a:extLst>
          </p:cNvPr>
          <p:cNvSpPr/>
          <p:nvPr userDrawn="1"/>
        </p:nvSpPr>
        <p:spPr>
          <a:xfrm>
            <a:off x="0" y="-2"/>
            <a:ext cx="2638425" cy="6858001"/>
          </a:xfrm>
          <a:prstGeom prst="rect">
            <a:avLst/>
          </a:prstGeom>
          <a:gradFill>
            <a:gsLst>
              <a:gs pos="39000">
                <a:srgbClr val="00637E">
                  <a:alpha val="80000"/>
                </a:srgbClr>
              </a:gs>
              <a:gs pos="0">
                <a:srgbClr val="003246">
                  <a:alpha val="80000"/>
                </a:srgbClr>
              </a:gs>
              <a:gs pos="68000">
                <a:srgbClr val="1D3C61">
                  <a:alpha val="80000"/>
                </a:srgbClr>
              </a:gs>
              <a:gs pos="99115">
                <a:srgbClr val="530953">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 name="Title Placeholder 1">
            <a:extLst>
              <a:ext uri="{FF2B5EF4-FFF2-40B4-BE49-F238E27FC236}">
                <a16:creationId xmlns:a16="http://schemas.microsoft.com/office/drawing/2014/main" id="{DDECACED-61A5-48A7-8773-8B45E721951F}"/>
              </a:ext>
            </a:extLst>
          </p:cNvPr>
          <p:cNvSpPr>
            <a:spLocks noGrp="1"/>
          </p:cNvSpPr>
          <p:nvPr>
            <p:ph type="title" hasCustomPrompt="1"/>
          </p:nvPr>
        </p:nvSpPr>
        <p:spPr>
          <a:xfrm>
            <a:off x="6096000" y="666786"/>
            <a:ext cx="5867011" cy="1740050"/>
          </a:xfrm>
          <a:prstGeom prst="rect">
            <a:avLst/>
          </a:prstGeom>
        </p:spPr>
        <p:txBody>
          <a:bodyPr vert="horz" lIns="91440" tIns="45720" rIns="91440" bIns="45720" rtlCol="0" anchor="ctr">
            <a:noAutofit/>
          </a:bodyPr>
          <a:lstStyle>
            <a:lvl1pPr>
              <a:defRPr lang="en-US" sz="3200" b="0" dirty="0">
                <a:solidFill>
                  <a:srgbClr val="00ADD0"/>
                </a:solidFill>
                <a:latin typeface="Exo 2 Semi Bold" panose="00000700000000000000" pitchFamily="2" charset="0"/>
              </a:defRPr>
            </a:lvl1pPr>
          </a:lstStyle>
          <a:p>
            <a:pPr lvl="0"/>
            <a:r>
              <a:rPr lang="en-US" dirty="0"/>
              <a:t>Click to Edit</a:t>
            </a:r>
          </a:p>
        </p:txBody>
      </p:sp>
      <p:sp>
        <p:nvSpPr>
          <p:cNvPr id="13" name="Text Placeholder 2">
            <a:extLst>
              <a:ext uri="{FF2B5EF4-FFF2-40B4-BE49-F238E27FC236}">
                <a16:creationId xmlns:a16="http://schemas.microsoft.com/office/drawing/2014/main" id="{A82E29C1-0747-4239-8903-D832A5879B5A}"/>
              </a:ext>
            </a:extLst>
          </p:cNvPr>
          <p:cNvSpPr>
            <a:spLocks noGrp="1"/>
          </p:cNvSpPr>
          <p:nvPr>
            <p:ph type="body" sz="quarter" idx="12"/>
          </p:nvPr>
        </p:nvSpPr>
        <p:spPr>
          <a:xfrm>
            <a:off x="222956" y="2510400"/>
            <a:ext cx="2091620" cy="914400"/>
          </a:xfrm>
          <a:prstGeom prst="rect">
            <a:avLst/>
          </a:prstGeom>
        </p:spPr>
        <p:txBody>
          <a:bodyPr vert="horz" lIns="91440" tIns="45720" rIns="91440" bIns="45720" rtlCol="0" anchor="ctr">
            <a:normAutofit/>
          </a:bodyPr>
          <a:lstStyle>
            <a:lvl1pPr>
              <a:defRPr lang="en-US" sz="1600" b="0" i="0" spc="10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91436" lvl="0" indent="-91436" algn="ctr" defTabSz="914354">
              <a:spcBef>
                <a:spcPts val="1200"/>
              </a:spcBef>
              <a:spcAft>
                <a:spcPts val="200"/>
              </a:spcAft>
              <a:buClr>
                <a:srgbClr val="00B0F0"/>
              </a:buClr>
              <a:buSzPct val="100000"/>
              <a:buFont typeface="Calibri" panose="020F0502020204030204" pitchFamily="34" charset="0"/>
              <a:buChar char=" "/>
            </a:pPr>
            <a:r>
              <a:rPr lang="en-US" dirty="0"/>
              <a:t>Click to edit Master text styles</a:t>
            </a:r>
          </a:p>
        </p:txBody>
      </p:sp>
      <p:sp>
        <p:nvSpPr>
          <p:cNvPr id="14" name="Text Placeholder 4">
            <a:extLst>
              <a:ext uri="{FF2B5EF4-FFF2-40B4-BE49-F238E27FC236}">
                <a16:creationId xmlns:a16="http://schemas.microsoft.com/office/drawing/2014/main" id="{59211725-2B50-4DB2-8DD9-065AE5F0C5CB}"/>
              </a:ext>
            </a:extLst>
          </p:cNvPr>
          <p:cNvSpPr>
            <a:spLocks noGrp="1"/>
          </p:cNvSpPr>
          <p:nvPr>
            <p:ph type="body" sz="quarter" idx="13"/>
          </p:nvPr>
        </p:nvSpPr>
        <p:spPr>
          <a:xfrm>
            <a:off x="6096000" y="2510400"/>
            <a:ext cx="5867011" cy="3680814"/>
          </a:xfrm>
          <a:prstGeom prst="rect">
            <a:avLst/>
          </a:prstGeom>
        </p:spPr>
        <p:txBody>
          <a:bodyPr vert="horz" lIns="91440" tIns="45720" rIns="91440" bIns="45720" rtlCol="0">
            <a:normAutofit/>
          </a:bodyPr>
          <a:lstStyle>
            <a:lvl1pPr>
              <a:defRPr lang="en-US" sz="16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 Master text styles</a:t>
            </a:r>
          </a:p>
        </p:txBody>
      </p:sp>
      <p:grpSp>
        <p:nvGrpSpPr>
          <p:cNvPr id="19" name="Graphic 26">
            <a:extLst>
              <a:ext uri="{FF2B5EF4-FFF2-40B4-BE49-F238E27FC236}">
                <a16:creationId xmlns:a16="http://schemas.microsoft.com/office/drawing/2014/main" id="{C7D8EF02-C243-4207-9ED7-3A60892C1767}"/>
              </a:ext>
            </a:extLst>
          </p:cNvPr>
          <p:cNvGrpSpPr/>
          <p:nvPr userDrawn="1"/>
        </p:nvGrpSpPr>
        <p:grpSpPr>
          <a:xfrm>
            <a:off x="310655" y="466725"/>
            <a:ext cx="365760" cy="365760"/>
            <a:chOff x="-1581139" y="-815169"/>
            <a:chExt cx="729039" cy="729040"/>
          </a:xfrm>
          <a:solidFill>
            <a:schemeClr val="bg1"/>
          </a:solidFill>
        </p:grpSpPr>
        <p:sp>
          <p:nvSpPr>
            <p:cNvPr id="20" name="Freeform: Shape 19">
              <a:extLst>
                <a:ext uri="{FF2B5EF4-FFF2-40B4-BE49-F238E27FC236}">
                  <a16:creationId xmlns:a16="http://schemas.microsoft.com/office/drawing/2014/main" id="{BDBBF689-6645-4820-9368-9F0B18438AE8}"/>
                </a:ext>
              </a:extLst>
            </p:cNvPr>
            <p:cNvSpPr/>
            <p:nvPr/>
          </p:nvSpPr>
          <p:spPr>
            <a:xfrm>
              <a:off x="-1581139" y="-815169"/>
              <a:ext cx="729039" cy="729040"/>
            </a:xfrm>
            <a:custGeom>
              <a:avLst/>
              <a:gdLst>
                <a:gd name="connsiteX0" fmla="*/ 731112 w 729039"/>
                <a:gd name="connsiteY0" fmla="*/ 366299 h 729040"/>
                <a:gd name="connsiteX1" fmla="*/ 720939 w 729039"/>
                <a:gd name="connsiteY1" fmla="*/ 135719 h 729040"/>
                <a:gd name="connsiteX2" fmla="*/ 602258 w 729039"/>
                <a:gd name="connsiteY2" fmla="*/ 11952 h 729040"/>
                <a:gd name="connsiteX3" fmla="*/ 366592 w 729039"/>
                <a:gd name="connsiteY3" fmla="*/ 84 h 729040"/>
                <a:gd name="connsiteX4" fmla="*/ 129230 w 729039"/>
                <a:gd name="connsiteY4" fmla="*/ 10256 h 729040"/>
                <a:gd name="connsiteX5" fmla="*/ 10549 w 729039"/>
                <a:gd name="connsiteY5" fmla="*/ 134024 h 729040"/>
                <a:gd name="connsiteX6" fmla="*/ 377 w 729039"/>
                <a:gd name="connsiteY6" fmla="*/ 366299 h 729040"/>
                <a:gd name="connsiteX7" fmla="*/ 10549 w 729039"/>
                <a:gd name="connsiteY7" fmla="*/ 596879 h 729040"/>
                <a:gd name="connsiteX8" fmla="*/ 129230 w 729039"/>
                <a:gd name="connsiteY8" fmla="*/ 720647 h 729040"/>
                <a:gd name="connsiteX9" fmla="*/ 366592 w 729039"/>
                <a:gd name="connsiteY9" fmla="*/ 730819 h 729040"/>
                <a:gd name="connsiteX10" fmla="*/ 603954 w 729039"/>
                <a:gd name="connsiteY10" fmla="*/ 720647 h 729040"/>
                <a:gd name="connsiteX11" fmla="*/ 722634 w 729039"/>
                <a:gd name="connsiteY11" fmla="*/ 596879 h 729040"/>
                <a:gd name="connsiteX12" fmla="*/ 731112 w 729039"/>
                <a:gd name="connsiteY12" fmla="*/ 439203 h 729040"/>
                <a:gd name="connsiteX13" fmla="*/ 731112 w 729039"/>
                <a:gd name="connsiteY13" fmla="*/ 366299 h 729040"/>
                <a:gd name="connsiteX14" fmla="*/ 648035 w 729039"/>
                <a:gd name="connsiteY14" fmla="*/ 564666 h 729040"/>
                <a:gd name="connsiteX15" fmla="*/ 564958 w 729039"/>
                <a:gd name="connsiteY15" fmla="*/ 647743 h 729040"/>
                <a:gd name="connsiteX16" fmla="*/ 366592 w 729039"/>
                <a:gd name="connsiteY16" fmla="*/ 656220 h 729040"/>
                <a:gd name="connsiteX17" fmla="*/ 168225 w 729039"/>
                <a:gd name="connsiteY17" fmla="*/ 647743 h 729040"/>
                <a:gd name="connsiteX18" fmla="*/ 85149 w 729039"/>
                <a:gd name="connsiteY18" fmla="*/ 564666 h 729040"/>
                <a:gd name="connsiteX19" fmla="*/ 76672 w 729039"/>
                <a:gd name="connsiteY19" fmla="*/ 364604 h 729040"/>
                <a:gd name="connsiteX20" fmla="*/ 85149 w 729039"/>
                <a:gd name="connsiteY20" fmla="*/ 164542 h 729040"/>
                <a:gd name="connsiteX21" fmla="*/ 166530 w 729039"/>
                <a:gd name="connsiteY21" fmla="*/ 84856 h 729040"/>
                <a:gd name="connsiteX22" fmla="*/ 364896 w 729039"/>
                <a:gd name="connsiteY22" fmla="*/ 76379 h 729040"/>
                <a:gd name="connsiteX23" fmla="*/ 563263 w 729039"/>
                <a:gd name="connsiteY23" fmla="*/ 84856 h 729040"/>
                <a:gd name="connsiteX24" fmla="*/ 646340 w 729039"/>
                <a:gd name="connsiteY24" fmla="*/ 167932 h 729040"/>
                <a:gd name="connsiteX25" fmla="*/ 654817 w 729039"/>
                <a:gd name="connsiteY25" fmla="*/ 367995 h 729040"/>
                <a:gd name="connsiteX26" fmla="*/ 654817 w 729039"/>
                <a:gd name="connsiteY26" fmla="*/ 442594 h 729040"/>
                <a:gd name="connsiteX27" fmla="*/ 648035 w 729039"/>
                <a:gd name="connsiteY27" fmla="*/ 564666 h 7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9039" h="729040">
                  <a:moveTo>
                    <a:pt x="731112" y="366299"/>
                  </a:moveTo>
                  <a:cubicBezTo>
                    <a:pt x="731112" y="347649"/>
                    <a:pt x="732807" y="247618"/>
                    <a:pt x="720939" y="135719"/>
                  </a:cubicBezTo>
                  <a:cubicBezTo>
                    <a:pt x="715853" y="79769"/>
                    <a:pt x="670076" y="20429"/>
                    <a:pt x="602258" y="11952"/>
                  </a:cubicBezTo>
                  <a:cubicBezTo>
                    <a:pt x="497141" y="-1612"/>
                    <a:pt x="385242" y="84"/>
                    <a:pt x="366592" y="84"/>
                  </a:cubicBezTo>
                  <a:cubicBezTo>
                    <a:pt x="349637" y="84"/>
                    <a:pt x="234348" y="-1612"/>
                    <a:pt x="129230" y="10256"/>
                  </a:cubicBezTo>
                  <a:cubicBezTo>
                    <a:pt x="63108" y="18734"/>
                    <a:pt x="15636" y="76379"/>
                    <a:pt x="10549" y="134024"/>
                  </a:cubicBezTo>
                  <a:cubicBezTo>
                    <a:pt x="-1319" y="247618"/>
                    <a:pt x="377" y="347649"/>
                    <a:pt x="377" y="366299"/>
                  </a:cubicBezTo>
                  <a:cubicBezTo>
                    <a:pt x="377" y="384949"/>
                    <a:pt x="-3014" y="479894"/>
                    <a:pt x="10549" y="596879"/>
                  </a:cubicBezTo>
                  <a:cubicBezTo>
                    <a:pt x="17331" y="656220"/>
                    <a:pt x="63108" y="713865"/>
                    <a:pt x="129230" y="720647"/>
                  </a:cubicBezTo>
                  <a:cubicBezTo>
                    <a:pt x="234348" y="732515"/>
                    <a:pt x="347942" y="730819"/>
                    <a:pt x="366592" y="730819"/>
                  </a:cubicBezTo>
                  <a:cubicBezTo>
                    <a:pt x="385242" y="730819"/>
                    <a:pt x="498836" y="732515"/>
                    <a:pt x="603954" y="720647"/>
                  </a:cubicBezTo>
                  <a:cubicBezTo>
                    <a:pt x="668380" y="713865"/>
                    <a:pt x="715853" y="659611"/>
                    <a:pt x="722634" y="596879"/>
                  </a:cubicBezTo>
                  <a:cubicBezTo>
                    <a:pt x="729416" y="534148"/>
                    <a:pt x="731112" y="479894"/>
                    <a:pt x="731112" y="439203"/>
                  </a:cubicBezTo>
                  <a:cubicBezTo>
                    <a:pt x="731112" y="401903"/>
                    <a:pt x="731112" y="374776"/>
                    <a:pt x="731112" y="366299"/>
                  </a:cubicBezTo>
                  <a:close/>
                  <a:moveTo>
                    <a:pt x="648035" y="564666"/>
                  </a:moveTo>
                  <a:cubicBezTo>
                    <a:pt x="642949" y="615529"/>
                    <a:pt x="624299" y="640961"/>
                    <a:pt x="564958" y="647743"/>
                  </a:cubicBezTo>
                  <a:cubicBezTo>
                    <a:pt x="475100" y="656220"/>
                    <a:pt x="385242" y="656220"/>
                    <a:pt x="366592" y="656220"/>
                  </a:cubicBezTo>
                  <a:cubicBezTo>
                    <a:pt x="347942" y="656220"/>
                    <a:pt x="256388" y="657915"/>
                    <a:pt x="168225" y="647743"/>
                  </a:cubicBezTo>
                  <a:cubicBezTo>
                    <a:pt x="110580" y="642656"/>
                    <a:pt x="90235" y="617225"/>
                    <a:pt x="85149" y="564666"/>
                  </a:cubicBezTo>
                  <a:cubicBezTo>
                    <a:pt x="74976" y="474807"/>
                    <a:pt x="76672" y="383254"/>
                    <a:pt x="76672" y="364604"/>
                  </a:cubicBezTo>
                  <a:cubicBezTo>
                    <a:pt x="76672" y="347649"/>
                    <a:pt x="74976" y="254400"/>
                    <a:pt x="85149" y="164542"/>
                  </a:cubicBezTo>
                  <a:cubicBezTo>
                    <a:pt x="88540" y="118765"/>
                    <a:pt x="105494" y="89942"/>
                    <a:pt x="166530" y="84856"/>
                  </a:cubicBezTo>
                  <a:cubicBezTo>
                    <a:pt x="256388" y="76379"/>
                    <a:pt x="347942" y="76379"/>
                    <a:pt x="364896" y="76379"/>
                  </a:cubicBezTo>
                  <a:cubicBezTo>
                    <a:pt x="383546" y="76379"/>
                    <a:pt x="475100" y="74683"/>
                    <a:pt x="563263" y="84856"/>
                  </a:cubicBezTo>
                  <a:cubicBezTo>
                    <a:pt x="622603" y="89942"/>
                    <a:pt x="641253" y="117069"/>
                    <a:pt x="646340" y="167932"/>
                  </a:cubicBezTo>
                  <a:cubicBezTo>
                    <a:pt x="654817" y="257791"/>
                    <a:pt x="654817" y="349345"/>
                    <a:pt x="654817" y="367995"/>
                  </a:cubicBezTo>
                  <a:cubicBezTo>
                    <a:pt x="654817" y="376472"/>
                    <a:pt x="654817" y="405294"/>
                    <a:pt x="654817" y="442594"/>
                  </a:cubicBezTo>
                  <a:cubicBezTo>
                    <a:pt x="654817" y="476503"/>
                    <a:pt x="651426" y="520584"/>
                    <a:pt x="648035" y="564666"/>
                  </a:cubicBezTo>
                  <a:close/>
                </a:path>
              </a:pathLst>
            </a:custGeom>
            <a:grpFill/>
            <a:ln w="16930" cap="flat">
              <a:noFill/>
              <a:prstDash val="solid"/>
              <a:miter/>
            </a:ln>
          </p:spPr>
          <p:txBody>
            <a:bodyPr rtlCol="0" anchor="ctr"/>
            <a:lstStyle/>
            <a:p>
              <a:endParaRPr lang="en-US">
                <a:solidFill>
                  <a:schemeClr val="tx1"/>
                </a:solidFill>
              </a:endParaRPr>
            </a:p>
          </p:txBody>
        </p:sp>
        <p:sp>
          <p:nvSpPr>
            <p:cNvPr id="21" name="Freeform: Shape 20">
              <a:extLst>
                <a:ext uri="{FF2B5EF4-FFF2-40B4-BE49-F238E27FC236}">
                  <a16:creationId xmlns:a16="http://schemas.microsoft.com/office/drawing/2014/main" id="{751CF00A-38AD-4FC2-AB22-FE45D1C55AA4}"/>
                </a:ext>
              </a:extLst>
            </p:cNvPr>
            <p:cNvSpPr/>
            <p:nvPr/>
          </p:nvSpPr>
          <p:spPr>
            <a:xfrm>
              <a:off x="-1448470" y="-698252"/>
              <a:ext cx="457769" cy="491678"/>
            </a:xfrm>
            <a:custGeom>
              <a:avLst/>
              <a:gdLst>
                <a:gd name="connsiteX0" fmla="*/ 452635 w 457768"/>
                <a:gd name="connsiteY0" fmla="*/ 112052 h 491678"/>
                <a:gd name="connsiteX1" fmla="*/ 303436 w 457768"/>
                <a:gd name="connsiteY1" fmla="*/ 112052 h 491678"/>
                <a:gd name="connsiteX2" fmla="*/ 298349 w 457768"/>
                <a:gd name="connsiteY2" fmla="*/ 12021 h 491678"/>
                <a:gd name="connsiteX3" fmla="*/ 300045 w 457768"/>
                <a:gd name="connsiteY3" fmla="*/ 1848 h 491678"/>
                <a:gd name="connsiteX4" fmla="*/ 111851 w 457768"/>
                <a:gd name="connsiteY4" fmla="*/ 3544 h 491678"/>
                <a:gd name="connsiteX5" fmla="*/ 113546 w 457768"/>
                <a:gd name="connsiteY5" fmla="*/ 12021 h 491678"/>
                <a:gd name="connsiteX6" fmla="*/ 111851 w 457768"/>
                <a:gd name="connsiteY6" fmla="*/ 51016 h 491678"/>
                <a:gd name="connsiteX7" fmla="*/ 110156 w 457768"/>
                <a:gd name="connsiteY7" fmla="*/ 59493 h 491678"/>
                <a:gd name="connsiteX8" fmla="*/ 167801 w 457768"/>
                <a:gd name="connsiteY8" fmla="*/ 57798 h 491678"/>
                <a:gd name="connsiteX9" fmla="*/ 166105 w 457768"/>
                <a:gd name="connsiteY9" fmla="*/ 113747 h 491678"/>
                <a:gd name="connsiteX10" fmla="*/ 13515 w 457768"/>
                <a:gd name="connsiteY10" fmla="*/ 113747 h 491678"/>
                <a:gd name="connsiteX11" fmla="*/ 3343 w 457768"/>
                <a:gd name="connsiteY11" fmla="*/ 112052 h 491678"/>
                <a:gd name="connsiteX12" fmla="*/ 5038 w 457768"/>
                <a:gd name="connsiteY12" fmla="*/ 418927 h 491678"/>
                <a:gd name="connsiteX13" fmla="*/ 72856 w 457768"/>
                <a:gd name="connsiteY13" fmla="*/ 422318 h 491678"/>
                <a:gd name="connsiteX14" fmla="*/ 69465 w 457768"/>
                <a:gd name="connsiteY14" fmla="*/ 315505 h 491678"/>
                <a:gd name="connsiteX15" fmla="*/ 94897 w 457768"/>
                <a:gd name="connsiteY15" fmla="*/ 315505 h 491678"/>
                <a:gd name="connsiteX16" fmla="*/ 98287 w 457768"/>
                <a:gd name="connsiteY16" fmla="*/ 315505 h 491678"/>
                <a:gd name="connsiteX17" fmla="*/ 101678 w 457768"/>
                <a:gd name="connsiteY17" fmla="*/ 220560 h 491678"/>
                <a:gd name="connsiteX18" fmla="*/ 161019 w 457768"/>
                <a:gd name="connsiteY18" fmla="*/ 220560 h 491678"/>
                <a:gd name="connsiteX19" fmla="*/ 150846 w 457768"/>
                <a:gd name="connsiteY19" fmla="*/ 491831 h 491678"/>
                <a:gd name="connsiteX20" fmla="*/ 315304 w 457768"/>
                <a:gd name="connsiteY20" fmla="*/ 491831 h 491678"/>
                <a:gd name="connsiteX21" fmla="*/ 306827 w 457768"/>
                <a:gd name="connsiteY21" fmla="*/ 220560 h 491678"/>
                <a:gd name="connsiteX22" fmla="*/ 364472 w 457768"/>
                <a:gd name="connsiteY22" fmla="*/ 220560 h 491678"/>
                <a:gd name="connsiteX23" fmla="*/ 367862 w 457768"/>
                <a:gd name="connsiteY23" fmla="*/ 315505 h 491678"/>
                <a:gd name="connsiteX24" fmla="*/ 371253 w 457768"/>
                <a:gd name="connsiteY24" fmla="*/ 315505 h 491678"/>
                <a:gd name="connsiteX25" fmla="*/ 396685 w 457768"/>
                <a:gd name="connsiteY25" fmla="*/ 315505 h 491678"/>
                <a:gd name="connsiteX26" fmla="*/ 393294 w 457768"/>
                <a:gd name="connsiteY26" fmla="*/ 422318 h 491678"/>
                <a:gd name="connsiteX27" fmla="*/ 461112 w 457768"/>
                <a:gd name="connsiteY27" fmla="*/ 418927 h 491678"/>
                <a:gd name="connsiteX28" fmla="*/ 462807 w 457768"/>
                <a:gd name="connsiteY28" fmla="*/ 112052 h 491678"/>
                <a:gd name="connsiteX29" fmla="*/ 452635 w 457768"/>
                <a:gd name="connsiteY29" fmla="*/ 112052 h 49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768" h="491678">
                  <a:moveTo>
                    <a:pt x="452635" y="112052"/>
                  </a:moveTo>
                  <a:lnTo>
                    <a:pt x="303436" y="112052"/>
                  </a:lnTo>
                  <a:lnTo>
                    <a:pt x="298349" y="12021"/>
                  </a:lnTo>
                  <a:cubicBezTo>
                    <a:pt x="298349" y="10326"/>
                    <a:pt x="298349" y="6935"/>
                    <a:pt x="300045" y="1848"/>
                  </a:cubicBezTo>
                  <a:cubicBezTo>
                    <a:pt x="223750" y="-1543"/>
                    <a:pt x="177973" y="153"/>
                    <a:pt x="111851" y="3544"/>
                  </a:cubicBezTo>
                  <a:cubicBezTo>
                    <a:pt x="113546" y="6935"/>
                    <a:pt x="113546" y="8630"/>
                    <a:pt x="113546" y="12021"/>
                  </a:cubicBezTo>
                  <a:lnTo>
                    <a:pt x="111851" y="51016"/>
                  </a:lnTo>
                  <a:cubicBezTo>
                    <a:pt x="111851" y="52712"/>
                    <a:pt x="111851" y="54407"/>
                    <a:pt x="110156" y="59493"/>
                  </a:cubicBezTo>
                  <a:lnTo>
                    <a:pt x="167801" y="57798"/>
                  </a:lnTo>
                  <a:lnTo>
                    <a:pt x="166105" y="113747"/>
                  </a:lnTo>
                  <a:lnTo>
                    <a:pt x="13515" y="113747"/>
                  </a:lnTo>
                  <a:cubicBezTo>
                    <a:pt x="11820" y="113747"/>
                    <a:pt x="8429" y="113747"/>
                    <a:pt x="3343" y="112052"/>
                  </a:cubicBezTo>
                  <a:cubicBezTo>
                    <a:pt x="-3439" y="269728"/>
                    <a:pt x="1647" y="318896"/>
                    <a:pt x="5038" y="418927"/>
                  </a:cubicBezTo>
                  <a:lnTo>
                    <a:pt x="72856" y="422318"/>
                  </a:lnTo>
                  <a:cubicBezTo>
                    <a:pt x="69465" y="378236"/>
                    <a:pt x="69465" y="339241"/>
                    <a:pt x="69465" y="315505"/>
                  </a:cubicBezTo>
                  <a:lnTo>
                    <a:pt x="94897" y="315505"/>
                  </a:lnTo>
                  <a:cubicBezTo>
                    <a:pt x="96592" y="315505"/>
                    <a:pt x="96592" y="315505"/>
                    <a:pt x="98287" y="315505"/>
                  </a:cubicBezTo>
                  <a:lnTo>
                    <a:pt x="101678" y="220560"/>
                  </a:lnTo>
                  <a:lnTo>
                    <a:pt x="161019" y="220560"/>
                  </a:lnTo>
                  <a:lnTo>
                    <a:pt x="150846" y="491831"/>
                  </a:lnTo>
                  <a:cubicBezTo>
                    <a:pt x="210187" y="495222"/>
                    <a:pt x="249182" y="495222"/>
                    <a:pt x="315304" y="491831"/>
                  </a:cubicBezTo>
                  <a:lnTo>
                    <a:pt x="306827" y="220560"/>
                  </a:lnTo>
                  <a:lnTo>
                    <a:pt x="364472" y="220560"/>
                  </a:lnTo>
                  <a:lnTo>
                    <a:pt x="367862" y="315505"/>
                  </a:lnTo>
                  <a:cubicBezTo>
                    <a:pt x="369558" y="313810"/>
                    <a:pt x="371253" y="315505"/>
                    <a:pt x="371253" y="315505"/>
                  </a:cubicBezTo>
                  <a:lnTo>
                    <a:pt x="396685" y="315505"/>
                  </a:lnTo>
                  <a:cubicBezTo>
                    <a:pt x="396685" y="339241"/>
                    <a:pt x="396685" y="378236"/>
                    <a:pt x="393294" y="422318"/>
                  </a:cubicBezTo>
                  <a:lnTo>
                    <a:pt x="461112" y="418927"/>
                  </a:lnTo>
                  <a:cubicBezTo>
                    <a:pt x="464503" y="318896"/>
                    <a:pt x="469589" y="269728"/>
                    <a:pt x="462807" y="112052"/>
                  </a:cubicBezTo>
                  <a:cubicBezTo>
                    <a:pt x="457721" y="112052"/>
                    <a:pt x="454330" y="112052"/>
                    <a:pt x="452635" y="112052"/>
                  </a:cubicBezTo>
                  <a:close/>
                </a:path>
              </a:pathLst>
            </a:custGeom>
            <a:grpFill/>
            <a:ln w="16930" cap="flat">
              <a:noFill/>
              <a:prstDash val="solid"/>
              <a:miter/>
            </a:ln>
          </p:spPr>
          <p:txBody>
            <a:bodyPr rtlCol="0" anchor="ctr"/>
            <a:lstStyle/>
            <a:p>
              <a:endParaRPr lang="en-US">
                <a:solidFill>
                  <a:schemeClr val="tx1"/>
                </a:solidFill>
              </a:endParaRPr>
            </a:p>
          </p:txBody>
        </p:sp>
      </p:grpSp>
      <p:pic>
        <p:nvPicPr>
          <p:cNvPr id="10" name="Picture 9">
            <a:extLst>
              <a:ext uri="{FF2B5EF4-FFF2-40B4-BE49-F238E27FC236}">
                <a16:creationId xmlns:a16="http://schemas.microsoft.com/office/drawing/2014/main" id="{AC887AFD-B6A8-4A62-82B4-0A7D49F358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71595" y="6432908"/>
            <a:ext cx="291415" cy="278655"/>
          </a:xfrm>
          <a:prstGeom prst="rect">
            <a:avLst/>
          </a:prstGeom>
        </p:spPr>
      </p:pic>
      <p:sp>
        <p:nvSpPr>
          <p:cNvPr id="11" name="TextBox 10">
            <a:extLst>
              <a:ext uri="{FF2B5EF4-FFF2-40B4-BE49-F238E27FC236}">
                <a16:creationId xmlns:a16="http://schemas.microsoft.com/office/drawing/2014/main" id="{F642D962-3715-4517-AFC9-E1432F368E09}"/>
              </a:ext>
            </a:extLst>
          </p:cNvPr>
          <p:cNvSpPr txBox="1"/>
          <p:nvPr userDrawn="1"/>
        </p:nvSpPr>
        <p:spPr>
          <a:xfrm>
            <a:off x="7017186" y="6432908"/>
            <a:ext cx="4654409"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Exo 2 Thin" panose="00000300000000000000" pitchFamily="2" charset="0"/>
              </a:rPr>
              <a:t>Wind Technology Design &amp; Experimentation</a:t>
            </a:r>
          </a:p>
        </p:txBody>
      </p:sp>
    </p:spTree>
    <p:extLst>
      <p:ext uri="{BB962C8B-B14F-4D97-AF65-F5344CB8AC3E}">
        <p14:creationId xmlns:p14="http://schemas.microsoft.com/office/powerpoint/2010/main" val="366888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corative Layout 2">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F797716-B7DB-4D5F-93A6-31CFCE2D8B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72147" y="1"/>
            <a:ext cx="4626239" cy="6858000"/>
          </a:xfrm>
          <a:prstGeom prst="rect">
            <a:avLst/>
          </a:prstGeom>
        </p:spPr>
      </p:pic>
      <p:sp>
        <p:nvSpPr>
          <p:cNvPr id="25" name="Rectangle 24">
            <a:extLst>
              <a:ext uri="{FF2B5EF4-FFF2-40B4-BE49-F238E27FC236}">
                <a16:creationId xmlns:a16="http://schemas.microsoft.com/office/drawing/2014/main" id="{F6F4CFCB-5C89-40B2-BCB1-6DCC0CCE31EF}"/>
              </a:ext>
            </a:extLst>
          </p:cNvPr>
          <p:cNvSpPr/>
          <p:nvPr userDrawn="1"/>
        </p:nvSpPr>
        <p:spPr>
          <a:xfrm>
            <a:off x="7614357" y="0"/>
            <a:ext cx="4584030" cy="6858001"/>
          </a:xfrm>
          <a:prstGeom prst="rect">
            <a:avLst/>
          </a:prstGeom>
          <a:gradFill>
            <a:gsLst>
              <a:gs pos="39000">
                <a:srgbClr val="00637E">
                  <a:alpha val="80000"/>
                </a:srgbClr>
              </a:gs>
              <a:gs pos="0">
                <a:srgbClr val="003246">
                  <a:alpha val="80000"/>
                </a:srgbClr>
              </a:gs>
              <a:gs pos="68000">
                <a:srgbClr val="1D3C61">
                  <a:alpha val="80000"/>
                </a:srgbClr>
              </a:gs>
              <a:gs pos="99115">
                <a:srgbClr val="530953">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Rectangle 4">
            <a:extLst>
              <a:ext uri="{FF2B5EF4-FFF2-40B4-BE49-F238E27FC236}">
                <a16:creationId xmlns:a16="http://schemas.microsoft.com/office/drawing/2014/main" id="{119CB27A-167D-4EF6-8AF5-67134E6DD1FE}"/>
              </a:ext>
            </a:extLst>
          </p:cNvPr>
          <p:cNvSpPr/>
          <p:nvPr userDrawn="1"/>
        </p:nvSpPr>
        <p:spPr>
          <a:xfrm>
            <a:off x="6439934" y="0"/>
            <a:ext cx="11744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Placeholder 1">
            <a:extLst>
              <a:ext uri="{FF2B5EF4-FFF2-40B4-BE49-F238E27FC236}">
                <a16:creationId xmlns:a16="http://schemas.microsoft.com/office/drawing/2014/main" id="{9173B68D-E86D-4CE0-90C7-1C9C26557172}"/>
              </a:ext>
            </a:extLst>
          </p:cNvPr>
          <p:cNvSpPr>
            <a:spLocks noGrp="1"/>
          </p:cNvSpPr>
          <p:nvPr>
            <p:ph type="title" hasCustomPrompt="1"/>
          </p:nvPr>
        </p:nvSpPr>
        <p:spPr>
          <a:xfrm>
            <a:off x="237067" y="666786"/>
            <a:ext cx="3886426" cy="1699043"/>
          </a:xfrm>
          <a:prstGeom prst="rect">
            <a:avLst/>
          </a:prstGeom>
        </p:spPr>
        <p:txBody>
          <a:bodyPr vert="horz" lIns="91440" tIns="45720" rIns="91440" bIns="45720" rtlCol="0" anchor="ctr">
            <a:noAutofit/>
          </a:bodyPr>
          <a:lstStyle>
            <a:lvl1pPr algn="r">
              <a:defRPr lang="en-US" sz="3200" b="0" dirty="0">
                <a:solidFill>
                  <a:srgbClr val="00ADD0"/>
                </a:solidFill>
                <a:latin typeface="Exo 2 Semi Bold" panose="00000700000000000000" pitchFamily="2" charset="0"/>
              </a:defRPr>
            </a:lvl1pPr>
          </a:lstStyle>
          <a:p>
            <a:pPr lvl="0"/>
            <a:r>
              <a:rPr lang="en-US" dirty="0"/>
              <a:t>Click to Edit</a:t>
            </a:r>
          </a:p>
        </p:txBody>
      </p:sp>
      <p:sp>
        <p:nvSpPr>
          <p:cNvPr id="14" name="Text Placeholder 4">
            <a:extLst>
              <a:ext uri="{FF2B5EF4-FFF2-40B4-BE49-F238E27FC236}">
                <a16:creationId xmlns:a16="http://schemas.microsoft.com/office/drawing/2014/main" id="{1F104A61-9559-49CE-85AC-7D0D4D7AFF4B}"/>
              </a:ext>
            </a:extLst>
          </p:cNvPr>
          <p:cNvSpPr>
            <a:spLocks noGrp="1"/>
          </p:cNvSpPr>
          <p:nvPr>
            <p:ph type="body" sz="quarter" idx="13"/>
          </p:nvPr>
        </p:nvSpPr>
        <p:spPr>
          <a:xfrm>
            <a:off x="237067" y="2507233"/>
            <a:ext cx="3886426" cy="3683981"/>
          </a:xfrm>
          <a:prstGeom prst="rect">
            <a:avLst/>
          </a:prstGeom>
        </p:spPr>
        <p:txBody>
          <a:bodyPr vert="horz" lIns="91440" tIns="45720" rIns="91440" bIns="45720" rtlCol="0">
            <a:normAutofit/>
          </a:bodyPr>
          <a:lstStyle>
            <a:lvl1pPr>
              <a:defRPr lang="en-US" sz="16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 Master text styles</a:t>
            </a:r>
          </a:p>
        </p:txBody>
      </p:sp>
      <p:grpSp>
        <p:nvGrpSpPr>
          <p:cNvPr id="15" name="Graphic 26">
            <a:extLst>
              <a:ext uri="{FF2B5EF4-FFF2-40B4-BE49-F238E27FC236}">
                <a16:creationId xmlns:a16="http://schemas.microsoft.com/office/drawing/2014/main" id="{A1423CB0-D5BE-488C-8D29-2171B51CD529}"/>
              </a:ext>
            </a:extLst>
          </p:cNvPr>
          <p:cNvGrpSpPr/>
          <p:nvPr userDrawn="1"/>
        </p:nvGrpSpPr>
        <p:grpSpPr>
          <a:xfrm>
            <a:off x="310655" y="466725"/>
            <a:ext cx="365760" cy="365760"/>
            <a:chOff x="-1581139" y="-815169"/>
            <a:chExt cx="729039" cy="729040"/>
          </a:xfrm>
          <a:solidFill>
            <a:srgbClr val="BFBFBF"/>
          </a:solidFill>
        </p:grpSpPr>
        <p:sp>
          <p:nvSpPr>
            <p:cNvPr id="16" name="Freeform: Shape 15">
              <a:extLst>
                <a:ext uri="{FF2B5EF4-FFF2-40B4-BE49-F238E27FC236}">
                  <a16:creationId xmlns:a16="http://schemas.microsoft.com/office/drawing/2014/main" id="{423EB346-8D79-4F5D-9486-6396BFE9C989}"/>
                </a:ext>
              </a:extLst>
            </p:cNvPr>
            <p:cNvSpPr/>
            <p:nvPr/>
          </p:nvSpPr>
          <p:spPr>
            <a:xfrm>
              <a:off x="-1581139" y="-815169"/>
              <a:ext cx="729039" cy="729040"/>
            </a:xfrm>
            <a:custGeom>
              <a:avLst/>
              <a:gdLst>
                <a:gd name="connsiteX0" fmla="*/ 731112 w 729039"/>
                <a:gd name="connsiteY0" fmla="*/ 366299 h 729040"/>
                <a:gd name="connsiteX1" fmla="*/ 720939 w 729039"/>
                <a:gd name="connsiteY1" fmla="*/ 135719 h 729040"/>
                <a:gd name="connsiteX2" fmla="*/ 602258 w 729039"/>
                <a:gd name="connsiteY2" fmla="*/ 11952 h 729040"/>
                <a:gd name="connsiteX3" fmla="*/ 366592 w 729039"/>
                <a:gd name="connsiteY3" fmla="*/ 84 h 729040"/>
                <a:gd name="connsiteX4" fmla="*/ 129230 w 729039"/>
                <a:gd name="connsiteY4" fmla="*/ 10256 h 729040"/>
                <a:gd name="connsiteX5" fmla="*/ 10549 w 729039"/>
                <a:gd name="connsiteY5" fmla="*/ 134024 h 729040"/>
                <a:gd name="connsiteX6" fmla="*/ 377 w 729039"/>
                <a:gd name="connsiteY6" fmla="*/ 366299 h 729040"/>
                <a:gd name="connsiteX7" fmla="*/ 10549 w 729039"/>
                <a:gd name="connsiteY7" fmla="*/ 596879 h 729040"/>
                <a:gd name="connsiteX8" fmla="*/ 129230 w 729039"/>
                <a:gd name="connsiteY8" fmla="*/ 720647 h 729040"/>
                <a:gd name="connsiteX9" fmla="*/ 366592 w 729039"/>
                <a:gd name="connsiteY9" fmla="*/ 730819 h 729040"/>
                <a:gd name="connsiteX10" fmla="*/ 603954 w 729039"/>
                <a:gd name="connsiteY10" fmla="*/ 720647 h 729040"/>
                <a:gd name="connsiteX11" fmla="*/ 722634 w 729039"/>
                <a:gd name="connsiteY11" fmla="*/ 596879 h 729040"/>
                <a:gd name="connsiteX12" fmla="*/ 731112 w 729039"/>
                <a:gd name="connsiteY12" fmla="*/ 439203 h 729040"/>
                <a:gd name="connsiteX13" fmla="*/ 731112 w 729039"/>
                <a:gd name="connsiteY13" fmla="*/ 366299 h 729040"/>
                <a:gd name="connsiteX14" fmla="*/ 648035 w 729039"/>
                <a:gd name="connsiteY14" fmla="*/ 564666 h 729040"/>
                <a:gd name="connsiteX15" fmla="*/ 564958 w 729039"/>
                <a:gd name="connsiteY15" fmla="*/ 647743 h 729040"/>
                <a:gd name="connsiteX16" fmla="*/ 366592 w 729039"/>
                <a:gd name="connsiteY16" fmla="*/ 656220 h 729040"/>
                <a:gd name="connsiteX17" fmla="*/ 168225 w 729039"/>
                <a:gd name="connsiteY17" fmla="*/ 647743 h 729040"/>
                <a:gd name="connsiteX18" fmla="*/ 85149 w 729039"/>
                <a:gd name="connsiteY18" fmla="*/ 564666 h 729040"/>
                <a:gd name="connsiteX19" fmla="*/ 76672 w 729039"/>
                <a:gd name="connsiteY19" fmla="*/ 364604 h 729040"/>
                <a:gd name="connsiteX20" fmla="*/ 85149 w 729039"/>
                <a:gd name="connsiteY20" fmla="*/ 164542 h 729040"/>
                <a:gd name="connsiteX21" fmla="*/ 166530 w 729039"/>
                <a:gd name="connsiteY21" fmla="*/ 84856 h 729040"/>
                <a:gd name="connsiteX22" fmla="*/ 364896 w 729039"/>
                <a:gd name="connsiteY22" fmla="*/ 76379 h 729040"/>
                <a:gd name="connsiteX23" fmla="*/ 563263 w 729039"/>
                <a:gd name="connsiteY23" fmla="*/ 84856 h 729040"/>
                <a:gd name="connsiteX24" fmla="*/ 646340 w 729039"/>
                <a:gd name="connsiteY24" fmla="*/ 167932 h 729040"/>
                <a:gd name="connsiteX25" fmla="*/ 654817 w 729039"/>
                <a:gd name="connsiteY25" fmla="*/ 367995 h 729040"/>
                <a:gd name="connsiteX26" fmla="*/ 654817 w 729039"/>
                <a:gd name="connsiteY26" fmla="*/ 442594 h 729040"/>
                <a:gd name="connsiteX27" fmla="*/ 648035 w 729039"/>
                <a:gd name="connsiteY27" fmla="*/ 564666 h 7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9039" h="729040">
                  <a:moveTo>
                    <a:pt x="731112" y="366299"/>
                  </a:moveTo>
                  <a:cubicBezTo>
                    <a:pt x="731112" y="347649"/>
                    <a:pt x="732807" y="247618"/>
                    <a:pt x="720939" y="135719"/>
                  </a:cubicBezTo>
                  <a:cubicBezTo>
                    <a:pt x="715853" y="79769"/>
                    <a:pt x="670076" y="20429"/>
                    <a:pt x="602258" y="11952"/>
                  </a:cubicBezTo>
                  <a:cubicBezTo>
                    <a:pt x="497141" y="-1612"/>
                    <a:pt x="385242" y="84"/>
                    <a:pt x="366592" y="84"/>
                  </a:cubicBezTo>
                  <a:cubicBezTo>
                    <a:pt x="349637" y="84"/>
                    <a:pt x="234348" y="-1612"/>
                    <a:pt x="129230" y="10256"/>
                  </a:cubicBezTo>
                  <a:cubicBezTo>
                    <a:pt x="63108" y="18734"/>
                    <a:pt x="15636" y="76379"/>
                    <a:pt x="10549" y="134024"/>
                  </a:cubicBezTo>
                  <a:cubicBezTo>
                    <a:pt x="-1319" y="247618"/>
                    <a:pt x="377" y="347649"/>
                    <a:pt x="377" y="366299"/>
                  </a:cubicBezTo>
                  <a:cubicBezTo>
                    <a:pt x="377" y="384949"/>
                    <a:pt x="-3014" y="479894"/>
                    <a:pt x="10549" y="596879"/>
                  </a:cubicBezTo>
                  <a:cubicBezTo>
                    <a:pt x="17331" y="656220"/>
                    <a:pt x="63108" y="713865"/>
                    <a:pt x="129230" y="720647"/>
                  </a:cubicBezTo>
                  <a:cubicBezTo>
                    <a:pt x="234348" y="732515"/>
                    <a:pt x="347942" y="730819"/>
                    <a:pt x="366592" y="730819"/>
                  </a:cubicBezTo>
                  <a:cubicBezTo>
                    <a:pt x="385242" y="730819"/>
                    <a:pt x="498836" y="732515"/>
                    <a:pt x="603954" y="720647"/>
                  </a:cubicBezTo>
                  <a:cubicBezTo>
                    <a:pt x="668380" y="713865"/>
                    <a:pt x="715853" y="659611"/>
                    <a:pt x="722634" y="596879"/>
                  </a:cubicBezTo>
                  <a:cubicBezTo>
                    <a:pt x="729416" y="534148"/>
                    <a:pt x="731112" y="479894"/>
                    <a:pt x="731112" y="439203"/>
                  </a:cubicBezTo>
                  <a:cubicBezTo>
                    <a:pt x="731112" y="401903"/>
                    <a:pt x="731112" y="374776"/>
                    <a:pt x="731112" y="366299"/>
                  </a:cubicBezTo>
                  <a:close/>
                  <a:moveTo>
                    <a:pt x="648035" y="564666"/>
                  </a:moveTo>
                  <a:cubicBezTo>
                    <a:pt x="642949" y="615529"/>
                    <a:pt x="624299" y="640961"/>
                    <a:pt x="564958" y="647743"/>
                  </a:cubicBezTo>
                  <a:cubicBezTo>
                    <a:pt x="475100" y="656220"/>
                    <a:pt x="385242" y="656220"/>
                    <a:pt x="366592" y="656220"/>
                  </a:cubicBezTo>
                  <a:cubicBezTo>
                    <a:pt x="347942" y="656220"/>
                    <a:pt x="256388" y="657915"/>
                    <a:pt x="168225" y="647743"/>
                  </a:cubicBezTo>
                  <a:cubicBezTo>
                    <a:pt x="110580" y="642656"/>
                    <a:pt x="90235" y="617225"/>
                    <a:pt x="85149" y="564666"/>
                  </a:cubicBezTo>
                  <a:cubicBezTo>
                    <a:pt x="74976" y="474807"/>
                    <a:pt x="76672" y="383254"/>
                    <a:pt x="76672" y="364604"/>
                  </a:cubicBezTo>
                  <a:cubicBezTo>
                    <a:pt x="76672" y="347649"/>
                    <a:pt x="74976" y="254400"/>
                    <a:pt x="85149" y="164542"/>
                  </a:cubicBezTo>
                  <a:cubicBezTo>
                    <a:pt x="88540" y="118765"/>
                    <a:pt x="105494" y="89942"/>
                    <a:pt x="166530" y="84856"/>
                  </a:cubicBezTo>
                  <a:cubicBezTo>
                    <a:pt x="256388" y="76379"/>
                    <a:pt x="347942" y="76379"/>
                    <a:pt x="364896" y="76379"/>
                  </a:cubicBezTo>
                  <a:cubicBezTo>
                    <a:pt x="383546" y="76379"/>
                    <a:pt x="475100" y="74683"/>
                    <a:pt x="563263" y="84856"/>
                  </a:cubicBezTo>
                  <a:cubicBezTo>
                    <a:pt x="622603" y="89942"/>
                    <a:pt x="641253" y="117069"/>
                    <a:pt x="646340" y="167932"/>
                  </a:cubicBezTo>
                  <a:cubicBezTo>
                    <a:pt x="654817" y="257791"/>
                    <a:pt x="654817" y="349345"/>
                    <a:pt x="654817" y="367995"/>
                  </a:cubicBezTo>
                  <a:cubicBezTo>
                    <a:pt x="654817" y="376472"/>
                    <a:pt x="654817" y="405294"/>
                    <a:pt x="654817" y="442594"/>
                  </a:cubicBezTo>
                  <a:cubicBezTo>
                    <a:pt x="654817" y="476503"/>
                    <a:pt x="651426" y="520584"/>
                    <a:pt x="648035" y="564666"/>
                  </a:cubicBezTo>
                  <a:close/>
                </a:path>
              </a:pathLst>
            </a:custGeom>
            <a:grpFill/>
            <a:ln w="16930" cap="flat">
              <a:noFill/>
              <a:prstDash val="solid"/>
              <a:miter/>
            </a:ln>
          </p:spPr>
          <p:txBody>
            <a:bodyPr rtlCol="0" anchor="ctr"/>
            <a:lstStyle/>
            <a:p>
              <a:endParaRPr lang="en-US">
                <a:solidFill>
                  <a:schemeClr val="tx1"/>
                </a:solidFill>
              </a:endParaRPr>
            </a:p>
          </p:txBody>
        </p:sp>
        <p:sp>
          <p:nvSpPr>
            <p:cNvPr id="19" name="Freeform: Shape 18">
              <a:extLst>
                <a:ext uri="{FF2B5EF4-FFF2-40B4-BE49-F238E27FC236}">
                  <a16:creationId xmlns:a16="http://schemas.microsoft.com/office/drawing/2014/main" id="{089B193B-EC6A-4D8B-B2AD-55BD058A0EAD}"/>
                </a:ext>
              </a:extLst>
            </p:cNvPr>
            <p:cNvSpPr/>
            <p:nvPr/>
          </p:nvSpPr>
          <p:spPr>
            <a:xfrm>
              <a:off x="-1448470" y="-698252"/>
              <a:ext cx="457769" cy="491678"/>
            </a:xfrm>
            <a:custGeom>
              <a:avLst/>
              <a:gdLst>
                <a:gd name="connsiteX0" fmla="*/ 452635 w 457768"/>
                <a:gd name="connsiteY0" fmla="*/ 112052 h 491678"/>
                <a:gd name="connsiteX1" fmla="*/ 303436 w 457768"/>
                <a:gd name="connsiteY1" fmla="*/ 112052 h 491678"/>
                <a:gd name="connsiteX2" fmla="*/ 298349 w 457768"/>
                <a:gd name="connsiteY2" fmla="*/ 12021 h 491678"/>
                <a:gd name="connsiteX3" fmla="*/ 300045 w 457768"/>
                <a:gd name="connsiteY3" fmla="*/ 1848 h 491678"/>
                <a:gd name="connsiteX4" fmla="*/ 111851 w 457768"/>
                <a:gd name="connsiteY4" fmla="*/ 3544 h 491678"/>
                <a:gd name="connsiteX5" fmla="*/ 113546 w 457768"/>
                <a:gd name="connsiteY5" fmla="*/ 12021 h 491678"/>
                <a:gd name="connsiteX6" fmla="*/ 111851 w 457768"/>
                <a:gd name="connsiteY6" fmla="*/ 51016 h 491678"/>
                <a:gd name="connsiteX7" fmla="*/ 110156 w 457768"/>
                <a:gd name="connsiteY7" fmla="*/ 59493 h 491678"/>
                <a:gd name="connsiteX8" fmla="*/ 167801 w 457768"/>
                <a:gd name="connsiteY8" fmla="*/ 57798 h 491678"/>
                <a:gd name="connsiteX9" fmla="*/ 166105 w 457768"/>
                <a:gd name="connsiteY9" fmla="*/ 113747 h 491678"/>
                <a:gd name="connsiteX10" fmla="*/ 13515 w 457768"/>
                <a:gd name="connsiteY10" fmla="*/ 113747 h 491678"/>
                <a:gd name="connsiteX11" fmla="*/ 3343 w 457768"/>
                <a:gd name="connsiteY11" fmla="*/ 112052 h 491678"/>
                <a:gd name="connsiteX12" fmla="*/ 5038 w 457768"/>
                <a:gd name="connsiteY12" fmla="*/ 418927 h 491678"/>
                <a:gd name="connsiteX13" fmla="*/ 72856 w 457768"/>
                <a:gd name="connsiteY13" fmla="*/ 422318 h 491678"/>
                <a:gd name="connsiteX14" fmla="*/ 69465 w 457768"/>
                <a:gd name="connsiteY14" fmla="*/ 315505 h 491678"/>
                <a:gd name="connsiteX15" fmla="*/ 94897 w 457768"/>
                <a:gd name="connsiteY15" fmla="*/ 315505 h 491678"/>
                <a:gd name="connsiteX16" fmla="*/ 98287 w 457768"/>
                <a:gd name="connsiteY16" fmla="*/ 315505 h 491678"/>
                <a:gd name="connsiteX17" fmla="*/ 101678 w 457768"/>
                <a:gd name="connsiteY17" fmla="*/ 220560 h 491678"/>
                <a:gd name="connsiteX18" fmla="*/ 161019 w 457768"/>
                <a:gd name="connsiteY18" fmla="*/ 220560 h 491678"/>
                <a:gd name="connsiteX19" fmla="*/ 150846 w 457768"/>
                <a:gd name="connsiteY19" fmla="*/ 491831 h 491678"/>
                <a:gd name="connsiteX20" fmla="*/ 315304 w 457768"/>
                <a:gd name="connsiteY20" fmla="*/ 491831 h 491678"/>
                <a:gd name="connsiteX21" fmla="*/ 306827 w 457768"/>
                <a:gd name="connsiteY21" fmla="*/ 220560 h 491678"/>
                <a:gd name="connsiteX22" fmla="*/ 364472 w 457768"/>
                <a:gd name="connsiteY22" fmla="*/ 220560 h 491678"/>
                <a:gd name="connsiteX23" fmla="*/ 367862 w 457768"/>
                <a:gd name="connsiteY23" fmla="*/ 315505 h 491678"/>
                <a:gd name="connsiteX24" fmla="*/ 371253 w 457768"/>
                <a:gd name="connsiteY24" fmla="*/ 315505 h 491678"/>
                <a:gd name="connsiteX25" fmla="*/ 396685 w 457768"/>
                <a:gd name="connsiteY25" fmla="*/ 315505 h 491678"/>
                <a:gd name="connsiteX26" fmla="*/ 393294 w 457768"/>
                <a:gd name="connsiteY26" fmla="*/ 422318 h 491678"/>
                <a:gd name="connsiteX27" fmla="*/ 461112 w 457768"/>
                <a:gd name="connsiteY27" fmla="*/ 418927 h 491678"/>
                <a:gd name="connsiteX28" fmla="*/ 462807 w 457768"/>
                <a:gd name="connsiteY28" fmla="*/ 112052 h 491678"/>
                <a:gd name="connsiteX29" fmla="*/ 452635 w 457768"/>
                <a:gd name="connsiteY29" fmla="*/ 112052 h 49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768" h="491678">
                  <a:moveTo>
                    <a:pt x="452635" y="112052"/>
                  </a:moveTo>
                  <a:lnTo>
                    <a:pt x="303436" y="112052"/>
                  </a:lnTo>
                  <a:lnTo>
                    <a:pt x="298349" y="12021"/>
                  </a:lnTo>
                  <a:cubicBezTo>
                    <a:pt x="298349" y="10326"/>
                    <a:pt x="298349" y="6935"/>
                    <a:pt x="300045" y="1848"/>
                  </a:cubicBezTo>
                  <a:cubicBezTo>
                    <a:pt x="223750" y="-1543"/>
                    <a:pt x="177973" y="153"/>
                    <a:pt x="111851" y="3544"/>
                  </a:cubicBezTo>
                  <a:cubicBezTo>
                    <a:pt x="113546" y="6935"/>
                    <a:pt x="113546" y="8630"/>
                    <a:pt x="113546" y="12021"/>
                  </a:cubicBezTo>
                  <a:lnTo>
                    <a:pt x="111851" y="51016"/>
                  </a:lnTo>
                  <a:cubicBezTo>
                    <a:pt x="111851" y="52712"/>
                    <a:pt x="111851" y="54407"/>
                    <a:pt x="110156" y="59493"/>
                  </a:cubicBezTo>
                  <a:lnTo>
                    <a:pt x="167801" y="57798"/>
                  </a:lnTo>
                  <a:lnTo>
                    <a:pt x="166105" y="113747"/>
                  </a:lnTo>
                  <a:lnTo>
                    <a:pt x="13515" y="113747"/>
                  </a:lnTo>
                  <a:cubicBezTo>
                    <a:pt x="11820" y="113747"/>
                    <a:pt x="8429" y="113747"/>
                    <a:pt x="3343" y="112052"/>
                  </a:cubicBezTo>
                  <a:cubicBezTo>
                    <a:pt x="-3439" y="269728"/>
                    <a:pt x="1647" y="318896"/>
                    <a:pt x="5038" y="418927"/>
                  </a:cubicBezTo>
                  <a:lnTo>
                    <a:pt x="72856" y="422318"/>
                  </a:lnTo>
                  <a:cubicBezTo>
                    <a:pt x="69465" y="378236"/>
                    <a:pt x="69465" y="339241"/>
                    <a:pt x="69465" y="315505"/>
                  </a:cubicBezTo>
                  <a:lnTo>
                    <a:pt x="94897" y="315505"/>
                  </a:lnTo>
                  <a:cubicBezTo>
                    <a:pt x="96592" y="315505"/>
                    <a:pt x="96592" y="315505"/>
                    <a:pt x="98287" y="315505"/>
                  </a:cubicBezTo>
                  <a:lnTo>
                    <a:pt x="101678" y="220560"/>
                  </a:lnTo>
                  <a:lnTo>
                    <a:pt x="161019" y="220560"/>
                  </a:lnTo>
                  <a:lnTo>
                    <a:pt x="150846" y="491831"/>
                  </a:lnTo>
                  <a:cubicBezTo>
                    <a:pt x="210187" y="495222"/>
                    <a:pt x="249182" y="495222"/>
                    <a:pt x="315304" y="491831"/>
                  </a:cubicBezTo>
                  <a:lnTo>
                    <a:pt x="306827" y="220560"/>
                  </a:lnTo>
                  <a:lnTo>
                    <a:pt x="364472" y="220560"/>
                  </a:lnTo>
                  <a:lnTo>
                    <a:pt x="367862" y="315505"/>
                  </a:lnTo>
                  <a:cubicBezTo>
                    <a:pt x="369558" y="313810"/>
                    <a:pt x="371253" y="315505"/>
                    <a:pt x="371253" y="315505"/>
                  </a:cubicBezTo>
                  <a:lnTo>
                    <a:pt x="396685" y="315505"/>
                  </a:lnTo>
                  <a:cubicBezTo>
                    <a:pt x="396685" y="339241"/>
                    <a:pt x="396685" y="378236"/>
                    <a:pt x="393294" y="422318"/>
                  </a:cubicBezTo>
                  <a:lnTo>
                    <a:pt x="461112" y="418927"/>
                  </a:lnTo>
                  <a:cubicBezTo>
                    <a:pt x="464503" y="318896"/>
                    <a:pt x="469589" y="269728"/>
                    <a:pt x="462807" y="112052"/>
                  </a:cubicBezTo>
                  <a:cubicBezTo>
                    <a:pt x="457721" y="112052"/>
                    <a:pt x="454330" y="112052"/>
                    <a:pt x="452635" y="112052"/>
                  </a:cubicBezTo>
                  <a:close/>
                </a:path>
              </a:pathLst>
            </a:custGeom>
            <a:grpFill/>
            <a:ln w="16930" cap="flat">
              <a:noFill/>
              <a:prstDash val="solid"/>
              <a:miter/>
            </a:ln>
          </p:spPr>
          <p:txBody>
            <a:bodyPr rtlCol="0" anchor="ctr"/>
            <a:lstStyle/>
            <a:p>
              <a:endParaRPr lang="en-US">
                <a:solidFill>
                  <a:schemeClr val="tx1"/>
                </a:solidFill>
              </a:endParaRPr>
            </a:p>
          </p:txBody>
        </p:sp>
      </p:grpSp>
      <p:sp>
        <p:nvSpPr>
          <p:cNvPr id="20" name="Rectangle 19">
            <a:extLst>
              <a:ext uri="{FF2B5EF4-FFF2-40B4-BE49-F238E27FC236}">
                <a16:creationId xmlns:a16="http://schemas.microsoft.com/office/drawing/2014/main" id="{EBA5B110-7B51-462F-A370-02A19D62B11F}"/>
              </a:ext>
            </a:extLst>
          </p:cNvPr>
          <p:cNvSpPr/>
          <p:nvPr userDrawn="1"/>
        </p:nvSpPr>
        <p:spPr>
          <a:xfrm>
            <a:off x="6377264" y="871951"/>
            <a:ext cx="65757" cy="1020857"/>
          </a:xfrm>
          <a:prstGeom prst="rect">
            <a:avLst/>
          </a:prstGeom>
          <a:solidFill>
            <a:srgbClr val="00A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C1A1BB00-5EF3-46B0-B845-85451CB68CE3}"/>
              </a:ext>
            </a:extLst>
          </p:cNvPr>
          <p:cNvSpPr>
            <a:spLocks noGrp="1"/>
          </p:cNvSpPr>
          <p:nvPr>
            <p:ph type="body" sz="quarter" idx="12"/>
          </p:nvPr>
        </p:nvSpPr>
        <p:spPr>
          <a:xfrm>
            <a:off x="7833271" y="2829714"/>
            <a:ext cx="4131733" cy="914400"/>
          </a:xfrm>
          <a:prstGeom prst="rect">
            <a:avLst/>
          </a:prstGeom>
        </p:spPr>
        <p:txBody>
          <a:bodyPr vert="horz" lIns="91440" tIns="45720" rIns="91440" bIns="45720" rtlCol="0" anchor="ctr">
            <a:normAutofit/>
          </a:bodyPr>
          <a:lstStyle>
            <a:lvl1pPr>
              <a:defRPr lang="en-US" sz="1600" b="0" i="0" spc="10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91436" lvl="0" indent="-91436" algn="ctr" defTabSz="914354">
              <a:spcBef>
                <a:spcPts val="1200"/>
              </a:spcBef>
              <a:spcAft>
                <a:spcPts val="200"/>
              </a:spcAft>
              <a:buClr>
                <a:srgbClr val="00B0F0"/>
              </a:buClr>
              <a:buSzPct val="100000"/>
              <a:buFont typeface="Calibri" panose="020F0502020204030204" pitchFamily="34" charset="0"/>
              <a:buChar char=" "/>
            </a:pPr>
            <a:r>
              <a:rPr lang="en-US" dirty="0"/>
              <a:t>Click to edit Master text styles</a:t>
            </a:r>
          </a:p>
        </p:txBody>
      </p:sp>
      <p:pic>
        <p:nvPicPr>
          <p:cNvPr id="26" name="Picture 25">
            <a:extLst>
              <a:ext uri="{FF2B5EF4-FFF2-40B4-BE49-F238E27FC236}">
                <a16:creationId xmlns:a16="http://schemas.microsoft.com/office/drawing/2014/main" id="{1369C8BF-55D2-495B-893F-5FFBDEFFDF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8606" y="6412871"/>
            <a:ext cx="291415" cy="278655"/>
          </a:xfrm>
          <a:prstGeom prst="rect">
            <a:avLst/>
          </a:prstGeom>
        </p:spPr>
      </p:pic>
      <p:sp>
        <p:nvSpPr>
          <p:cNvPr id="27" name="TextBox 26">
            <a:extLst>
              <a:ext uri="{FF2B5EF4-FFF2-40B4-BE49-F238E27FC236}">
                <a16:creationId xmlns:a16="http://schemas.microsoft.com/office/drawing/2014/main" id="{7E74BE70-B8D4-4B6F-8D23-50B53E7A96BC}"/>
              </a:ext>
            </a:extLst>
          </p:cNvPr>
          <p:cNvSpPr txBox="1"/>
          <p:nvPr userDrawn="1"/>
        </p:nvSpPr>
        <p:spPr>
          <a:xfrm>
            <a:off x="473916" y="6408471"/>
            <a:ext cx="465440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Exo 2 Thin" panose="00000300000000000000" pitchFamily="2" charset="0"/>
              </a:rPr>
              <a:t>Wind Technology Design &amp; Experimentation</a:t>
            </a:r>
          </a:p>
        </p:txBody>
      </p:sp>
    </p:spTree>
    <p:extLst>
      <p:ext uri="{BB962C8B-B14F-4D97-AF65-F5344CB8AC3E}">
        <p14:creationId xmlns:p14="http://schemas.microsoft.com/office/powerpoint/2010/main" val="109958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Intro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2DF0B95-A158-41CE-B388-0564DFB81097}"/>
              </a:ext>
            </a:extLst>
          </p:cNvPr>
          <p:cNvPicPr>
            <a:picLocks noChangeAspect="1"/>
          </p:cNvPicPr>
          <p:nvPr userDrawn="1"/>
        </p:nvPicPr>
        <p:blipFill>
          <a:blip r:embed="rId2"/>
          <a:srcRect t="1973" b="1973"/>
          <a:stretch/>
        </p:blipFill>
        <p:spPr>
          <a:xfrm>
            <a:off x="-580" y="-1712"/>
            <a:ext cx="12192580" cy="6859712"/>
          </a:xfrm>
          <a:prstGeom prst="rect">
            <a:avLst/>
          </a:prstGeom>
        </p:spPr>
      </p:pic>
      <p:sp>
        <p:nvSpPr>
          <p:cNvPr id="17" name="Rectangle 16">
            <a:extLst>
              <a:ext uri="{FF2B5EF4-FFF2-40B4-BE49-F238E27FC236}">
                <a16:creationId xmlns:a16="http://schemas.microsoft.com/office/drawing/2014/main" id="{830F5599-BF47-46D6-827A-531B80157476}"/>
              </a:ext>
            </a:extLst>
          </p:cNvPr>
          <p:cNvSpPr/>
          <p:nvPr userDrawn="1"/>
        </p:nvSpPr>
        <p:spPr>
          <a:xfrm>
            <a:off x="3048" y="0"/>
            <a:ext cx="12185904" cy="6857999"/>
          </a:xfrm>
          <a:prstGeom prst="rect">
            <a:avLst/>
          </a:prstGeom>
          <a:gradFill flip="none" rotWithShape="1">
            <a:gsLst>
              <a:gs pos="39000">
                <a:srgbClr val="00637E">
                  <a:alpha val="80000"/>
                </a:srgbClr>
              </a:gs>
              <a:gs pos="0">
                <a:srgbClr val="003246">
                  <a:alpha val="80000"/>
                </a:srgbClr>
              </a:gs>
              <a:gs pos="68000">
                <a:srgbClr val="1D3C61">
                  <a:alpha val="80000"/>
                </a:srgbClr>
              </a:gs>
              <a:gs pos="99115">
                <a:srgbClr val="530953">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ctangle 17">
            <a:extLst>
              <a:ext uri="{FF2B5EF4-FFF2-40B4-BE49-F238E27FC236}">
                <a16:creationId xmlns:a16="http://schemas.microsoft.com/office/drawing/2014/main" id="{A957CF2E-C646-4DDE-B76B-DB69B491A054}"/>
              </a:ext>
            </a:extLst>
          </p:cNvPr>
          <p:cNvSpPr/>
          <p:nvPr userDrawn="1"/>
        </p:nvSpPr>
        <p:spPr>
          <a:xfrm>
            <a:off x="9724" y="4446073"/>
            <a:ext cx="12185904" cy="175727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Placeholder 1">
            <a:extLst>
              <a:ext uri="{FF2B5EF4-FFF2-40B4-BE49-F238E27FC236}">
                <a16:creationId xmlns:a16="http://schemas.microsoft.com/office/drawing/2014/main" id="{31651ED1-7DC6-4723-9B97-B8DEAAAAE784}"/>
              </a:ext>
            </a:extLst>
          </p:cNvPr>
          <p:cNvSpPr>
            <a:spLocks noGrp="1"/>
          </p:cNvSpPr>
          <p:nvPr>
            <p:ph type="title" hasCustomPrompt="1"/>
          </p:nvPr>
        </p:nvSpPr>
        <p:spPr>
          <a:xfrm>
            <a:off x="1073476" y="5039595"/>
            <a:ext cx="10058400" cy="570225"/>
          </a:xfrm>
          <a:prstGeom prst="rect">
            <a:avLst/>
          </a:prstGeom>
        </p:spPr>
        <p:txBody>
          <a:bodyPr vert="horz" lIns="91440" tIns="45720" rIns="91440" bIns="45720" rtlCol="0" anchor="ctr">
            <a:noAutofit/>
          </a:bodyPr>
          <a:lstStyle>
            <a:lvl1pPr algn="ctr">
              <a:defRPr lang="en-US" sz="3200" b="0" dirty="0">
                <a:solidFill>
                  <a:schemeClr val="bg1"/>
                </a:solidFill>
                <a:latin typeface="Exo 2 Semi Bold" panose="00000700000000000000" pitchFamily="2" charset="0"/>
              </a:defRPr>
            </a:lvl1pPr>
          </a:lstStyle>
          <a:p>
            <a:pPr lvl="0"/>
            <a:r>
              <a:rPr lang="en-US" dirty="0"/>
              <a:t>Click To Edit Master Title Style</a:t>
            </a:r>
          </a:p>
        </p:txBody>
      </p:sp>
      <p:sp>
        <p:nvSpPr>
          <p:cNvPr id="23" name="Rectangle 22">
            <a:extLst>
              <a:ext uri="{FF2B5EF4-FFF2-40B4-BE49-F238E27FC236}">
                <a16:creationId xmlns:a16="http://schemas.microsoft.com/office/drawing/2014/main" id="{7BCB7FB1-7DF8-4836-9E2E-5CB7B7DD2651}"/>
              </a:ext>
            </a:extLst>
          </p:cNvPr>
          <p:cNvSpPr/>
          <p:nvPr userDrawn="1"/>
        </p:nvSpPr>
        <p:spPr>
          <a:xfrm>
            <a:off x="12113443" y="4446073"/>
            <a:ext cx="88861" cy="1757270"/>
          </a:xfrm>
          <a:prstGeom prst="rect">
            <a:avLst/>
          </a:prstGeom>
          <a:solidFill>
            <a:srgbClr val="00A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aphic 26">
            <a:extLst>
              <a:ext uri="{FF2B5EF4-FFF2-40B4-BE49-F238E27FC236}">
                <a16:creationId xmlns:a16="http://schemas.microsoft.com/office/drawing/2014/main" id="{A6AA7F67-1517-458B-8073-C4A483FE9306}"/>
              </a:ext>
            </a:extLst>
          </p:cNvPr>
          <p:cNvGrpSpPr/>
          <p:nvPr userDrawn="1"/>
        </p:nvGrpSpPr>
        <p:grpSpPr>
          <a:xfrm>
            <a:off x="310655" y="466725"/>
            <a:ext cx="365760" cy="365760"/>
            <a:chOff x="-1581139" y="-815169"/>
            <a:chExt cx="729039" cy="729040"/>
          </a:xfrm>
          <a:solidFill>
            <a:schemeClr val="bg1"/>
          </a:solidFill>
        </p:grpSpPr>
        <p:sp>
          <p:nvSpPr>
            <p:cNvPr id="15" name="Freeform: Shape 14">
              <a:extLst>
                <a:ext uri="{FF2B5EF4-FFF2-40B4-BE49-F238E27FC236}">
                  <a16:creationId xmlns:a16="http://schemas.microsoft.com/office/drawing/2014/main" id="{E15D727B-423D-4DBB-B033-4BABDA2017BF}"/>
                </a:ext>
              </a:extLst>
            </p:cNvPr>
            <p:cNvSpPr/>
            <p:nvPr/>
          </p:nvSpPr>
          <p:spPr>
            <a:xfrm>
              <a:off x="-1581139" y="-815169"/>
              <a:ext cx="729039" cy="729040"/>
            </a:xfrm>
            <a:custGeom>
              <a:avLst/>
              <a:gdLst>
                <a:gd name="connsiteX0" fmla="*/ 731112 w 729039"/>
                <a:gd name="connsiteY0" fmla="*/ 366299 h 729040"/>
                <a:gd name="connsiteX1" fmla="*/ 720939 w 729039"/>
                <a:gd name="connsiteY1" fmla="*/ 135719 h 729040"/>
                <a:gd name="connsiteX2" fmla="*/ 602258 w 729039"/>
                <a:gd name="connsiteY2" fmla="*/ 11952 h 729040"/>
                <a:gd name="connsiteX3" fmla="*/ 366592 w 729039"/>
                <a:gd name="connsiteY3" fmla="*/ 84 h 729040"/>
                <a:gd name="connsiteX4" fmla="*/ 129230 w 729039"/>
                <a:gd name="connsiteY4" fmla="*/ 10256 h 729040"/>
                <a:gd name="connsiteX5" fmla="*/ 10549 w 729039"/>
                <a:gd name="connsiteY5" fmla="*/ 134024 h 729040"/>
                <a:gd name="connsiteX6" fmla="*/ 377 w 729039"/>
                <a:gd name="connsiteY6" fmla="*/ 366299 h 729040"/>
                <a:gd name="connsiteX7" fmla="*/ 10549 w 729039"/>
                <a:gd name="connsiteY7" fmla="*/ 596879 h 729040"/>
                <a:gd name="connsiteX8" fmla="*/ 129230 w 729039"/>
                <a:gd name="connsiteY8" fmla="*/ 720647 h 729040"/>
                <a:gd name="connsiteX9" fmla="*/ 366592 w 729039"/>
                <a:gd name="connsiteY9" fmla="*/ 730819 h 729040"/>
                <a:gd name="connsiteX10" fmla="*/ 603954 w 729039"/>
                <a:gd name="connsiteY10" fmla="*/ 720647 h 729040"/>
                <a:gd name="connsiteX11" fmla="*/ 722634 w 729039"/>
                <a:gd name="connsiteY11" fmla="*/ 596879 h 729040"/>
                <a:gd name="connsiteX12" fmla="*/ 731112 w 729039"/>
                <a:gd name="connsiteY12" fmla="*/ 439203 h 729040"/>
                <a:gd name="connsiteX13" fmla="*/ 731112 w 729039"/>
                <a:gd name="connsiteY13" fmla="*/ 366299 h 729040"/>
                <a:gd name="connsiteX14" fmla="*/ 648035 w 729039"/>
                <a:gd name="connsiteY14" fmla="*/ 564666 h 729040"/>
                <a:gd name="connsiteX15" fmla="*/ 564958 w 729039"/>
                <a:gd name="connsiteY15" fmla="*/ 647743 h 729040"/>
                <a:gd name="connsiteX16" fmla="*/ 366592 w 729039"/>
                <a:gd name="connsiteY16" fmla="*/ 656220 h 729040"/>
                <a:gd name="connsiteX17" fmla="*/ 168225 w 729039"/>
                <a:gd name="connsiteY17" fmla="*/ 647743 h 729040"/>
                <a:gd name="connsiteX18" fmla="*/ 85149 w 729039"/>
                <a:gd name="connsiteY18" fmla="*/ 564666 h 729040"/>
                <a:gd name="connsiteX19" fmla="*/ 76672 w 729039"/>
                <a:gd name="connsiteY19" fmla="*/ 364604 h 729040"/>
                <a:gd name="connsiteX20" fmla="*/ 85149 w 729039"/>
                <a:gd name="connsiteY20" fmla="*/ 164542 h 729040"/>
                <a:gd name="connsiteX21" fmla="*/ 166530 w 729039"/>
                <a:gd name="connsiteY21" fmla="*/ 84856 h 729040"/>
                <a:gd name="connsiteX22" fmla="*/ 364896 w 729039"/>
                <a:gd name="connsiteY22" fmla="*/ 76379 h 729040"/>
                <a:gd name="connsiteX23" fmla="*/ 563263 w 729039"/>
                <a:gd name="connsiteY23" fmla="*/ 84856 h 729040"/>
                <a:gd name="connsiteX24" fmla="*/ 646340 w 729039"/>
                <a:gd name="connsiteY24" fmla="*/ 167932 h 729040"/>
                <a:gd name="connsiteX25" fmla="*/ 654817 w 729039"/>
                <a:gd name="connsiteY25" fmla="*/ 367995 h 729040"/>
                <a:gd name="connsiteX26" fmla="*/ 654817 w 729039"/>
                <a:gd name="connsiteY26" fmla="*/ 442594 h 729040"/>
                <a:gd name="connsiteX27" fmla="*/ 648035 w 729039"/>
                <a:gd name="connsiteY27" fmla="*/ 564666 h 72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9039" h="729040">
                  <a:moveTo>
                    <a:pt x="731112" y="366299"/>
                  </a:moveTo>
                  <a:cubicBezTo>
                    <a:pt x="731112" y="347649"/>
                    <a:pt x="732807" y="247618"/>
                    <a:pt x="720939" y="135719"/>
                  </a:cubicBezTo>
                  <a:cubicBezTo>
                    <a:pt x="715853" y="79769"/>
                    <a:pt x="670076" y="20429"/>
                    <a:pt x="602258" y="11952"/>
                  </a:cubicBezTo>
                  <a:cubicBezTo>
                    <a:pt x="497141" y="-1612"/>
                    <a:pt x="385242" y="84"/>
                    <a:pt x="366592" y="84"/>
                  </a:cubicBezTo>
                  <a:cubicBezTo>
                    <a:pt x="349637" y="84"/>
                    <a:pt x="234348" y="-1612"/>
                    <a:pt x="129230" y="10256"/>
                  </a:cubicBezTo>
                  <a:cubicBezTo>
                    <a:pt x="63108" y="18734"/>
                    <a:pt x="15636" y="76379"/>
                    <a:pt x="10549" y="134024"/>
                  </a:cubicBezTo>
                  <a:cubicBezTo>
                    <a:pt x="-1319" y="247618"/>
                    <a:pt x="377" y="347649"/>
                    <a:pt x="377" y="366299"/>
                  </a:cubicBezTo>
                  <a:cubicBezTo>
                    <a:pt x="377" y="384949"/>
                    <a:pt x="-3014" y="479894"/>
                    <a:pt x="10549" y="596879"/>
                  </a:cubicBezTo>
                  <a:cubicBezTo>
                    <a:pt x="17331" y="656220"/>
                    <a:pt x="63108" y="713865"/>
                    <a:pt x="129230" y="720647"/>
                  </a:cubicBezTo>
                  <a:cubicBezTo>
                    <a:pt x="234348" y="732515"/>
                    <a:pt x="347942" y="730819"/>
                    <a:pt x="366592" y="730819"/>
                  </a:cubicBezTo>
                  <a:cubicBezTo>
                    <a:pt x="385242" y="730819"/>
                    <a:pt x="498836" y="732515"/>
                    <a:pt x="603954" y="720647"/>
                  </a:cubicBezTo>
                  <a:cubicBezTo>
                    <a:pt x="668380" y="713865"/>
                    <a:pt x="715853" y="659611"/>
                    <a:pt x="722634" y="596879"/>
                  </a:cubicBezTo>
                  <a:cubicBezTo>
                    <a:pt x="729416" y="534148"/>
                    <a:pt x="731112" y="479894"/>
                    <a:pt x="731112" y="439203"/>
                  </a:cubicBezTo>
                  <a:cubicBezTo>
                    <a:pt x="731112" y="401903"/>
                    <a:pt x="731112" y="374776"/>
                    <a:pt x="731112" y="366299"/>
                  </a:cubicBezTo>
                  <a:close/>
                  <a:moveTo>
                    <a:pt x="648035" y="564666"/>
                  </a:moveTo>
                  <a:cubicBezTo>
                    <a:pt x="642949" y="615529"/>
                    <a:pt x="624299" y="640961"/>
                    <a:pt x="564958" y="647743"/>
                  </a:cubicBezTo>
                  <a:cubicBezTo>
                    <a:pt x="475100" y="656220"/>
                    <a:pt x="385242" y="656220"/>
                    <a:pt x="366592" y="656220"/>
                  </a:cubicBezTo>
                  <a:cubicBezTo>
                    <a:pt x="347942" y="656220"/>
                    <a:pt x="256388" y="657915"/>
                    <a:pt x="168225" y="647743"/>
                  </a:cubicBezTo>
                  <a:cubicBezTo>
                    <a:pt x="110580" y="642656"/>
                    <a:pt x="90235" y="617225"/>
                    <a:pt x="85149" y="564666"/>
                  </a:cubicBezTo>
                  <a:cubicBezTo>
                    <a:pt x="74976" y="474807"/>
                    <a:pt x="76672" y="383254"/>
                    <a:pt x="76672" y="364604"/>
                  </a:cubicBezTo>
                  <a:cubicBezTo>
                    <a:pt x="76672" y="347649"/>
                    <a:pt x="74976" y="254400"/>
                    <a:pt x="85149" y="164542"/>
                  </a:cubicBezTo>
                  <a:cubicBezTo>
                    <a:pt x="88540" y="118765"/>
                    <a:pt x="105494" y="89942"/>
                    <a:pt x="166530" y="84856"/>
                  </a:cubicBezTo>
                  <a:cubicBezTo>
                    <a:pt x="256388" y="76379"/>
                    <a:pt x="347942" y="76379"/>
                    <a:pt x="364896" y="76379"/>
                  </a:cubicBezTo>
                  <a:cubicBezTo>
                    <a:pt x="383546" y="76379"/>
                    <a:pt x="475100" y="74683"/>
                    <a:pt x="563263" y="84856"/>
                  </a:cubicBezTo>
                  <a:cubicBezTo>
                    <a:pt x="622603" y="89942"/>
                    <a:pt x="641253" y="117069"/>
                    <a:pt x="646340" y="167932"/>
                  </a:cubicBezTo>
                  <a:cubicBezTo>
                    <a:pt x="654817" y="257791"/>
                    <a:pt x="654817" y="349345"/>
                    <a:pt x="654817" y="367995"/>
                  </a:cubicBezTo>
                  <a:cubicBezTo>
                    <a:pt x="654817" y="376472"/>
                    <a:pt x="654817" y="405294"/>
                    <a:pt x="654817" y="442594"/>
                  </a:cubicBezTo>
                  <a:cubicBezTo>
                    <a:pt x="654817" y="476503"/>
                    <a:pt x="651426" y="520584"/>
                    <a:pt x="648035" y="564666"/>
                  </a:cubicBezTo>
                  <a:close/>
                </a:path>
              </a:pathLst>
            </a:custGeom>
            <a:grpFill/>
            <a:ln w="16930" cap="flat">
              <a:noFill/>
              <a:prstDash val="solid"/>
              <a:miter/>
            </a:ln>
          </p:spPr>
          <p:txBody>
            <a:bodyPr rtlCol="0" anchor="ctr"/>
            <a:lstStyle/>
            <a:p>
              <a:endParaRPr lang="en-US">
                <a:solidFill>
                  <a:schemeClr val="tx1"/>
                </a:solidFill>
              </a:endParaRPr>
            </a:p>
          </p:txBody>
        </p:sp>
        <p:sp>
          <p:nvSpPr>
            <p:cNvPr id="24" name="Freeform: Shape 23">
              <a:extLst>
                <a:ext uri="{FF2B5EF4-FFF2-40B4-BE49-F238E27FC236}">
                  <a16:creationId xmlns:a16="http://schemas.microsoft.com/office/drawing/2014/main" id="{97C56A44-50A3-453B-B05D-DDCB67B41473}"/>
                </a:ext>
              </a:extLst>
            </p:cNvPr>
            <p:cNvSpPr/>
            <p:nvPr/>
          </p:nvSpPr>
          <p:spPr>
            <a:xfrm>
              <a:off x="-1448470" y="-698252"/>
              <a:ext cx="457769" cy="491678"/>
            </a:xfrm>
            <a:custGeom>
              <a:avLst/>
              <a:gdLst>
                <a:gd name="connsiteX0" fmla="*/ 452635 w 457768"/>
                <a:gd name="connsiteY0" fmla="*/ 112052 h 491678"/>
                <a:gd name="connsiteX1" fmla="*/ 303436 w 457768"/>
                <a:gd name="connsiteY1" fmla="*/ 112052 h 491678"/>
                <a:gd name="connsiteX2" fmla="*/ 298349 w 457768"/>
                <a:gd name="connsiteY2" fmla="*/ 12021 h 491678"/>
                <a:gd name="connsiteX3" fmla="*/ 300045 w 457768"/>
                <a:gd name="connsiteY3" fmla="*/ 1848 h 491678"/>
                <a:gd name="connsiteX4" fmla="*/ 111851 w 457768"/>
                <a:gd name="connsiteY4" fmla="*/ 3544 h 491678"/>
                <a:gd name="connsiteX5" fmla="*/ 113546 w 457768"/>
                <a:gd name="connsiteY5" fmla="*/ 12021 h 491678"/>
                <a:gd name="connsiteX6" fmla="*/ 111851 w 457768"/>
                <a:gd name="connsiteY6" fmla="*/ 51016 h 491678"/>
                <a:gd name="connsiteX7" fmla="*/ 110156 w 457768"/>
                <a:gd name="connsiteY7" fmla="*/ 59493 h 491678"/>
                <a:gd name="connsiteX8" fmla="*/ 167801 w 457768"/>
                <a:gd name="connsiteY8" fmla="*/ 57798 h 491678"/>
                <a:gd name="connsiteX9" fmla="*/ 166105 w 457768"/>
                <a:gd name="connsiteY9" fmla="*/ 113747 h 491678"/>
                <a:gd name="connsiteX10" fmla="*/ 13515 w 457768"/>
                <a:gd name="connsiteY10" fmla="*/ 113747 h 491678"/>
                <a:gd name="connsiteX11" fmla="*/ 3343 w 457768"/>
                <a:gd name="connsiteY11" fmla="*/ 112052 h 491678"/>
                <a:gd name="connsiteX12" fmla="*/ 5038 w 457768"/>
                <a:gd name="connsiteY12" fmla="*/ 418927 h 491678"/>
                <a:gd name="connsiteX13" fmla="*/ 72856 w 457768"/>
                <a:gd name="connsiteY13" fmla="*/ 422318 h 491678"/>
                <a:gd name="connsiteX14" fmla="*/ 69465 w 457768"/>
                <a:gd name="connsiteY14" fmla="*/ 315505 h 491678"/>
                <a:gd name="connsiteX15" fmla="*/ 94897 w 457768"/>
                <a:gd name="connsiteY15" fmla="*/ 315505 h 491678"/>
                <a:gd name="connsiteX16" fmla="*/ 98287 w 457768"/>
                <a:gd name="connsiteY16" fmla="*/ 315505 h 491678"/>
                <a:gd name="connsiteX17" fmla="*/ 101678 w 457768"/>
                <a:gd name="connsiteY17" fmla="*/ 220560 h 491678"/>
                <a:gd name="connsiteX18" fmla="*/ 161019 w 457768"/>
                <a:gd name="connsiteY18" fmla="*/ 220560 h 491678"/>
                <a:gd name="connsiteX19" fmla="*/ 150846 w 457768"/>
                <a:gd name="connsiteY19" fmla="*/ 491831 h 491678"/>
                <a:gd name="connsiteX20" fmla="*/ 315304 w 457768"/>
                <a:gd name="connsiteY20" fmla="*/ 491831 h 491678"/>
                <a:gd name="connsiteX21" fmla="*/ 306827 w 457768"/>
                <a:gd name="connsiteY21" fmla="*/ 220560 h 491678"/>
                <a:gd name="connsiteX22" fmla="*/ 364472 w 457768"/>
                <a:gd name="connsiteY22" fmla="*/ 220560 h 491678"/>
                <a:gd name="connsiteX23" fmla="*/ 367862 w 457768"/>
                <a:gd name="connsiteY23" fmla="*/ 315505 h 491678"/>
                <a:gd name="connsiteX24" fmla="*/ 371253 w 457768"/>
                <a:gd name="connsiteY24" fmla="*/ 315505 h 491678"/>
                <a:gd name="connsiteX25" fmla="*/ 396685 w 457768"/>
                <a:gd name="connsiteY25" fmla="*/ 315505 h 491678"/>
                <a:gd name="connsiteX26" fmla="*/ 393294 w 457768"/>
                <a:gd name="connsiteY26" fmla="*/ 422318 h 491678"/>
                <a:gd name="connsiteX27" fmla="*/ 461112 w 457768"/>
                <a:gd name="connsiteY27" fmla="*/ 418927 h 491678"/>
                <a:gd name="connsiteX28" fmla="*/ 462807 w 457768"/>
                <a:gd name="connsiteY28" fmla="*/ 112052 h 491678"/>
                <a:gd name="connsiteX29" fmla="*/ 452635 w 457768"/>
                <a:gd name="connsiteY29" fmla="*/ 112052 h 49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768" h="491678">
                  <a:moveTo>
                    <a:pt x="452635" y="112052"/>
                  </a:moveTo>
                  <a:lnTo>
                    <a:pt x="303436" y="112052"/>
                  </a:lnTo>
                  <a:lnTo>
                    <a:pt x="298349" y="12021"/>
                  </a:lnTo>
                  <a:cubicBezTo>
                    <a:pt x="298349" y="10326"/>
                    <a:pt x="298349" y="6935"/>
                    <a:pt x="300045" y="1848"/>
                  </a:cubicBezTo>
                  <a:cubicBezTo>
                    <a:pt x="223750" y="-1543"/>
                    <a:pt x="177973" y="153"/>
                    <a:pt x="111851" y="3544"/>
                  </a:cubicBezTo>
                  <a:cubicBezTo>
                    <a:pt x="113546" y="6935"/>
                    <a:pt x="113546" y="8630"/>
                    <a:pt x="113546" y="12021"/>
                  </a:cubicBezTo>
                  <a:lnTo>
                    <a:pt x="111851" y="51016"/>
                  </a:lnTo>
                  <a:cubicBezTo>
                    <a:pt x="111851" y="52712"/>
                    <a:pt x="111851" y="54407"/>
                    <a:pt x="110156" y="59493"/>
                  </a:cubicBezTo>
                  <a:lnTo>
                    <a:pt x="167801" y="57798"/>
                  </a:lnTo>
                  <a:lnTo>
                    <a:pt x="166105" y="113747"/>
                  </a:lnTo>
                  <a:lnTo>
                    <a:pt x="13515" y="113747"/>
                  </a:lnTo>
                  <a:cubicBezTo>
                    <a:pt x="11820" y="113747"/>
                    <a:pt x="8429" y="113747"/>
                    <a:pt x="3343" y="112052"/>
                  </a:cubicBezTo>
                  <a:cubicBezTo>
                    <a:pt x="-3439" y="269728"/>
                    <a:pt x="1647" y="318896"/>
                    <a:pt x="5038" y="418927"/>
                  </a:cubicBezTo>
                  <a:lnTo>
                    <a:pt x="72856" y="422318"/>
                  </a:lnTo>
                  <a:cubicBezTo>
                    <a:pt x="69465" y="378236"/>
                    <a:pt x="69465" y="339241"/>
                    <a:pt x="69465" y="315505"/>
                  </a:cubicBezTo>
                  <a:lnTo>
                    <a:pt x="94897" y="315505"/>
                  </a:lnTo>
                  <a:cubicBezTo>
                    <a:pt x="96592" y="315505"/>
                    <a:pt x="96592" y="315505"/>
                    <a:pt x="98287" y="315505"/>
                  </a:cubicBezTo>
                  <a:lnTo>
                    <a:pt x="101678" y="220560"/>
                  </a:lnTo>
                  <a:lnTo>
                    <a:pt x="161019" y="220560"/>
                  </a:lnTo>
                  <a:lnTo>
                    <a:pt x="150846" y="491831"/>
                  </a:lnTo>
                  <a:cubicBezTo>
                    <a:pt x="210187" y="495222"/>
                    <a:pt x="249182" y="495222"/>
                    <a:pt x="315304" y="491831"/>
                  </a:cubicBezTo>
                  <a:lnTo>
                    <a:pt x="306827" y="220560"/>
                  </a:lnTo>
                  <a:lnTo>
                    <a:pt x="364472" y="220560"/>
                  </a:lnTo>
                  <a:lnTo>
                    <a:pt x="367862" y="315505"/>
                  </a:lnTo>
                  <a:cubicBezTo>
                    <a:pt x="369558" y="313810"/>
                    <a:pt x="371253" y="315505"/>
                    <a:pt x="371253" y="315505"/>
                  </a:cubicBezTo>
                  <a:lnTo>
                    <a:pt x="396685" y="315505"/>
                  </a:lnTo>
                  <a:cubicBezTo>
                    <a:pt x="396685" y="339241"/>
                    <a:pt x="396685" y="378236"/>
                    <a:pt x="393294" y="422318"/>
                  </a:cubicBezTo>
                  <a:lnTo>
                    <a:pt x="461112" y="418927"/>
                  </a:lnTo>
                  <a:cubicBezTo>
                    <a:pt x="464503" y="318896"/>
                    <a:pt x="469589" y="269728"/>
                    <a:pt x="462807" y="112052"/>
                  </a:cubicBezTo>
                  <a:cubicBezTo>
                    <a:pt x="457721" y="112052"/>
                    <a:pt x="454330" y="112052"/>
                    <a:pt x="452635" y="112052"/>
                  </a:cubicBezTo>
                  <a:close/>
                </a:path>
              </a:pathLst>
            </a:custGeom>
            <a:grpFill/>
            <a:ln w="1693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3254006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D3A00-38FB-4532-A484-4C3B876FD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1B8018-FA80-4E42-8050-723D113AB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73540-6ECD-411D-B7D8-A7030524C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9B42B-0A4E-41EF-A621-1AFA642C3014}" type="datetimeFigureOut">
              <a:rPr lang="en-US" smtClean="0"/>
              <a:t>7/6/2023</a:t>
            </a:fld>
            <a:endParaRPr lang="en-US"/>
          </a:p>
        </p:txBody>
      </p:sp>
      <p:sp>
        <p:nvSpPr>
          <p:cNvPr id="5" name="Footer Placeholder 4">
            <a:extLst>
              <a:ext uri="{FF2B5EF4-FFF2-40B4-BE49-F238E27FC236}">
                <a16:creationId xmlns:a16="http://schemas.microsoft.com/office/drawing/2014/main" id="{03A94F5E-C96D-41F0-861A-BE226EC2D8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8356E1-DB08-4929-BFD4-62D65FAF0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20AA5-7CC6-48DF-87FA-C612281B60B0}" type="slidenum">
              <a:rPr lang="en-US" smtClean="0"/>
              <a:t>‹#›</a:t>
            </a:fld>
            <a:endParaRPr lang="en-US"/>
          </a:p>
        </p:txBody>
      </p:sp>
    </p:spTree>
    <p:extLst>
      <p:ext uri="{BB962C8B-B14F-4D97-AF65-F5344CB8AC3E}">
        <p14:creationId xmlns:p14="http://schemas.microsoft.com/office/powerpoint/2010/main" val="120579400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8" r:id="rId5"/>
    <p:sldLayoutId id="2147483826" r:id="rId6"/>
    <p:sldLayoutId id="214748382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hyperlink" Target="https://energy.sandia.gov/programs/renewable-energy/wind-power/" TargetMode="External"/><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hyperlink" Target="mailto:tgriley@sandia.gov"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rain.ttu.edu/mesonet/windrose.html" TargetMode="External"/><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hyperlink" Target="https://windexchange.energy.gov/files/u/visualization/image/thumb_80m_wind_map.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1A3A-B7DA-4938-B072-ED279A73BF9B}"/>
              </a:ext>
            </a:extLst>
          </p:cNvPr>
          <p:cNvSpPr>
            <a:spLocks noGrp="1"/>
          </p:cNvSpPr>
          <p:nvPr>
            <p:ph type="ctrTitle"/>
          </p:nvPr>
        </p:nvSpPr>
        <p:spPr>
          <a:xfrm>
            <a:off x="259405" y="2259573"/>
            <a:ext cx="11399195" cy="755605"/>
          </a:xfrm>
        </p:spPr>
        <p:txBody>
          <a:bodyPr>
            <a:normAutofit fontScale="90000"/>
          </a:bodyPr>
          <a:lstStyle/>
          <a:p>
            <a:pPr lvl="0" algn="l">
              <a:lnSpc>
                <a:spcPct val="100000"/>
              </a:lnSpc>
              <a:spcBef>
                <a:spcPts val="0"/>
              </a:spcBef>
            </a:pPr>
            <a:r>
              <a:rPr lang="en-US" sz="4400" dirty="0">
                <a:solidFill>
                  <a:prstClr val="white"/>
                </a:solidFill>
                <a:latin typeface="Exo 2 Semi Bold" panose="00000700000000000000" pitchFamily="2" charset="0"/>
                <a:ea typeface="+mn-ea"/>
                <a:cs typeface="+mn-cs"/>
              </a:rPr>
              <a:t>Scaled Wind Farm Technology (SWiFT) Facility</a:t>
            </a:r>
          </a:p>
        </p:txBody>
      </p:sp>
      <p:sp>
        <p:nvSpPr>
          <p:cNvPr id="3" name="Subtitle 2">
            <a:extLst>
              <a:ext uri="{FF2B5EF4-FFF2-40B4-BE49-F238E27FC236}">
                <a16:creationId xmlns:a16="http://schemas.microsoft.com/office/drawing/2014/main" id="{E37C552C-48EA-4765-B6D3-6FCDB1B17FF8}"/>
              </a:ext>
            </a:extLst>
          </p:cNvPr>
          <p:cNvSpPr>
            <a:spLocks noGrp="1"/>
          </p:cNvSpPr>
          <p:nvPr>
            <p:ph type="subTitle" idx="1"/>
          </p:nvPr>
        </p:nvSpPr>
        <p:spPr>
          <a:xfrm>
            <a:off x="259405" y="2928423"/>
            <a:ext cx="7485563" cy="914400"/>
          </a:xfrm>
        </p:spPr>
        <p:txBody>
          <a:bodyPr>
            <a:normAutofit fontScale="85000" lnSpcReduction="20000"/>
          </a:bodyPr>
          <a:lstStyle/>
          <a:p>
            <a:pPr marL="0" indent="0" algn="l">
              <a:buNone/>
            </a:pPr>
            <a:r>
              <a:rPr lang="en-US" cap="all" spc="500" dirty="0">
                <a:solidFill>
                  <a:schemeClr val="accent6"/>
                </a:solidFill>
              </a:rPr>
              <a:t>A Sandia National Labs          Wind Energy and Microgrid    User Research Facility </a:t>
            </a:r>
          </a:p>
        </p:txBody>
      </p:sp>
      <p:sp>
        <p:nvSpPr>
          <p:cNvPr id="45" name="Date Placeholder 3">
            <a:extLst>
              <a:ext uri="{FF2B5EF4-FFF2-40B4-BE49-F238E27FC236}">
                <a16:creationId xmlns:a16="http://schemas.microsoft.com/office/drawing/2014/main" id="{5DC5C414-E7C8-431E-A00B-F14BE20CED2A}"/>
              </a:ext>
            </a:extLst>
          </p:cNvPr>
          <p:cNvSpPr>
            <a:spLocks noGrp="1"/>
          </p:cNvSpPr>
          <p:nvPr>
            <p:ph type="dt" sz="half" idx="10"/>
          </p:nvPr>
        </p:nvSpPr>
        <p:spPr>
          <a:xfrm>
            <a:off x="2035016" y="5970591"/>
            <a:ext cx="3679984"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Name Here</a:t>
            </a:r>
          </a:p>
        </p:txBody>
      </p:sp>
      <p:pic>
        <p:nvPicPr>
          <p:cNvPr id="6" name="Picture 5">
            <a:extLst>
              <a:ext uri="{FF2B5EF4-FFF2-40B4-BE49-F238E27FC236}">
                <a16:creationId xmlns:a16="http://schemas.microsoft.com/office/drawing/2014/main" id="{5A368988-3C1F-427B-8AD5-25E0A1E1FAC5}"/>
              </a:ext>
            </a:extLst>
          </p:cNvPr>
          <p:cNvPicPr>
            <a:picLocks noChangeAspect="1"/>
          </p:cNvPicPr>
          <p:nvPr/>
        </p:nvPicPr>
        <p:blipFill>
          <a:blip r:embed="rId2"/>
          <a:stretch>
            <a:fillRect/>
          </a:stretch>
        </p:blipFill>
        <p:spPr>
          <a:xfrm>
            <a:off x="6388608" y="5436693"/>
            <a:ext cx="2808512" cy="914400"/>
          </a:xfrm>
          <a:prstGeom prst="rect">
            <a:avLst/>
          </a:prstGeom>
        </p:spPr>
      </p:pic>
    </p:spTree>
    <p:extLst>
      <p:ext uri="{BB962C8B-B14F-4D97-AF65-F5344CB8AC3E}">
        <p14:creationId xmlns:p14="http://schemas.microsoft.com/office/powerpoint/2010/main" val="147585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63A465-2FB6-41AF-B9C8-2FB011A348B0}"/>
              </a:ext>
            </a:extLst>
          </p:cNvPr>
          <p:cNvSpPr>
            <a:spLocks noGrp="1"/>
          </p:cNvSpPr>
          <p:nvPr>
            <p:ph type="title"/>
          </p:nvPr>
        </p:nvSpPr>
        <p:spPr/>
        <p:txBody>
          <a:bodyPr/>
          <a:lstStyle/>
          <a:p>
            <a:r>
              <a:rPr lang="en-US" dirty="0"/>
              <a:t>Doing Research at the Reese Technology Center</a:t>
            </a:r>
          </a:p>
        </p:txBody>
      </p:sp>
      <p:pic>
        <p:nvPicPr>
          <p:cNvPr id="10" name="Picture 9">
            <a:extLst>
              <a:ext uri="{FF2B5EF4-FFF2-40B4-BE49-F238E27FC236}">
                <a16:creationId xmlns:a16="http://schemas.microsoft.com/office/drawing/2014/main" id="{753DC748-6DBE-459D-9D51-6B3A2890F9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5205" y="1139323"/>
            <a:ext cx="7781585" cy="321003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D8F0AC0-A528-431D-9482-4082D00EBEAA}"/>
              </a:ext>
            </a:extLst>
          </p:cNvPr>
          <p:cNvSpPr txBox="1"/>
          <p:nvPr/>
        </p:nvSpPr>
        <p:spPr>
          <a:xfrm>
            <a:off x="521539" y="4542567"/>
            <a:ext cx="11148919" cy="1736629"/>
          </a:xfrm>
          <a:prstGeom prst="rect">
            <a:avLst/>
          </a:prstGeom>
          <a:noFill/>
        </p:spPr>
        <p:txBody>
          <a:bodyPr wrap="square" rtlCol="0">
            <a:spAutoFit/>
          </a:bodyPr>
          <a:lstStyle/>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b="1" spc="100" dirty="0">
                <a:solidFill>
                  <a:schemeClr val="accent1"/>
                </a:solidFill>
                <a:cs typeface="Arial" panose="020B0604020202020204" pitchFamily="34" charset="0"/>
              </a:rPr>
              <a:t>Secure access </a:t>
            </a:r>
            <a:r>
              <a:rPr lang="en-US" spc="100" dirty="0">
                <a:cs typeface="Arial" panose="020B0604020202020204" pitchFamily="34" charset="0"/>
              </a:rPr>
              <a:t>and research on the former Reese Air Force Base</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pc="100" dirty="0">
                <a:cs typeface="Arial" panose="020B0604020202020204" pitchFamily="34" charset="0"/>
              </a:rPr>
              <a:t>Sandia staff possess </a:t>
            </a:r>
            <a:r>
              <a:rPr lang="en-US" b="1" spc="100" dirty="0">
                <a:solidFill>
                  <a:schemeClr val="accent1"/>
                </a:solidFill>
                <a:cs typeface="Arial" panose="020B0604020202020204" pitchFamily="34" charset="0"/>
              </a:rPr>
              <a:t>security clearances </a:t>
            </a:r>
            <a:r>
              <a:rPr lang="en-US" spc="100" dirty="0">
                <a:cs typeface="Arial" panose="020B0604020202020204" pitchFamily="34" charset="0"/>
              </a:rPr>
              <a:t>enabling cyber and other secure research</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pc="100" dirty="0">
                <a:cs typeface="Arial" panose="020B0604020202020204" pitchFamily="34" charset="0"/>
              </a:rPr>
              <a:t>Reese is an independently governed entity of the State of Texas, making for streamlined research setup and </a:t>
            </a:r>
            <a:r>
              <a:rPr lang="en-US" b="1" spc="100" dirty="0">
                <a:solidFill>
                  <a:schemeClr val="accent1"/>
                </a:solidFill>
                <a:cs typeface="Arial" panose="020B0604020202020204" pitchFamily="34" charset="0"/>
              </a:rPr>
              <a:t>tie-in to power and communication infrastructure </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pc="100" dirty="0">
                <a:cs typeface="Arial" panose="020B0604020202020204" pitchFamily="34" charset="0"/>
              </a:rPr>
              <a:t>Partnership with Group NIRE brings in </a:t>
            </a:r>
            <a:r>
              <a:rPr lang="en-US" b="1" spc="100" dirty="0">
                <a:solidFill>
                  <a:schemeClr val="accent1"/>
                </a:solidFill>
                <a:cs typeface="Arial" panose="020B0604020202020204" pitchFamily="34" charset="0"/>
              </a:rPr>
              <a:t>expertise in development and power share agreements</a:t>
            </a:r>
          </a:p>
        </p:txBody>
      </p:sp>
    </p:spTree>
    <p:extLst>
      <p:ext uri="{BB962C8B-B14F-4D97-AF65-F5344CB8AC3E}">
        <p14:creationId xmlns:p14="http://schemas.microsoft.com/office/powerpoint/2010/main" val="1070065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35D1F-CC1F-4B3B-8086-B201010F0A29}"/>
              </a:ext>
            </a:extLst>
          </p:cNvPr>
          <p:cNvSpPr>
            <a:spLocks noGrp="1"/>
          </p:cNvSpPr>
          <p:nvPr>
            <p:ph type="title"/>
          </p:nvPr>
        </p:nvSpPr>
        <p:spPr/>
        <p:txBody>
          <a:bodyPr/>
          <a:lstStyle/>
          <a:p>
            <a:r>
              <a:rPr lang="en-US" dirty="0"/>
              <a:t>Turbine-turbine and Plant-level Control Strategies</a:t>
            </a:r>
          </a:p>
        </p:txBody>
      </p:sp>
      <p:sp>
        <p:nvSpPr>
          <p:cNvPr id="4" name="TextBox 3">
            <a:extLst>
              <a:ext uri="{FF2B5EF4-FFF2-40B4-BE49-F238E27FC236}">
                <a16:creationId xmlns:a16="http://schemas.microsoft.com/office/drawing/2014/main" id="{62B20A54-5686-417E-85F9-5743D82B1DB3}"/>
              </a:ext>
            </a:extLst>
          </p:cNvPr>
          <p:cNvSpPr txBox="1"/>
          <p:nvPr/>
        </p:nvSpPr>
        <p:spPr>
          <a:xfrm>
            <a:off x="592028" y="1440067"/>
            <a:ext cx="7306646" cy="5001369"/>
          </a:xfrm>
          <a:prstGeom prst="rect">
            <a:avLst/>
          </a:prstGeom>
          <a:noFill/>
          <a:ln>
            <a:noFill/>
          </a:ln>
        </p:spPr>
        <p:txBody>
          <a:bodyPr wrap="square" rtlCol="0">
            <a:spAutoFit/>
          </a:bodyPr>
          <a:lstStyle/>
          <a:p>
            <a:pPr marL="285750" indent="-285750">
              <a:buClr>
                <a:schemeClr val="bg1">
                  <a:lumMod val="50000"/>
                </a:schemeClr>
              </a:buClr>
              <a:buFont typeface="Arial" panose="020B0604020202020204" pitchFamily="34" charset="0"/>
              <a:buChar cha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Fully accessible open-source controller</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Programmed in MATLAB/Simulink</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Compiled to run on Bachmann M200 series or NI CompactRIO</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Can be modified for any controller logic and add new capabilities</a:t>
            </a:r>
          </a:p>
          <a:p>
            <a:pPr marL="742950" lvl="1" indent="-285750">
              <a:spcAft>
                <a:spcPts val="600"/>
              </a:spcAft>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Combine information from multiple systems for plant-level control</a:t>
            </a:r>
          </a:p>
          <a:p>
            <a:pPr marL="285750" indent="-285750">
              <a:spcAft>
                <a:spcPts val="600"/>
              </a:spcAft>
              <a:buClr>
                <a:schemeClr val="bg1">
                  <a:lumMod val="50000"/>
                </a:schemeClr>
              </a:buClr>
              <a:buFont typeface="Arial" panose="020B0604020202020204" pitchFamily="34" charset="0"/>
              <a:buChar cha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Three turbines placed for wake interaction and wind plant flow measurement and model validation </a:t>
            </a:r>
          </a:p>
          <a:p>
            <a:pPr marL="285750" indent="-285750">
              <a:buClr>
                <a:schemeClr val="bg1">
                  <a:lumMod val="50000"/>
                </a:schemeClr>
              </a:buClr>
              <a:buFont typeface="Arial" panose="020B0604020202020204" pitchFamily="34" charset="0"/>
              <a:buChar cha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Research signals</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Stock V27 signals including blade pitch and rotor speed</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ADDED Rotor azimuth angle, Yaw heading, Tower bending moment, Nacelle acceleration, and rotation rate</a:t>
            </a:r>
          </a:p>
          <a:p>
            <a:pPr marL="285750" indent="-285750">
              <a:buClr>
                <a:schemeClr val="bg1">
                  <a:lumMod val="50000"/>
                </a:schemeClr>
              </a:buClr>
              <a:buFont typeface="Arial" panose="020B0604020202020204" pitchFamily="34" charset="0"/>
              <a:buChar cha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Data acquisition time-synchronization</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System times are synched to site time-server using NTP</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Time stamps from localized GPS sources are available</a:t>
            </a:r>
          </a:p>
          <a:p>
            <a:pPr marL="285750" indent="-285750">
              <a:buClr>
                <a:schemeClr val="bg1">
                  <a:lumMod val="50000"/>
                </a:schemeClr>
              </a:buClr>
              <a:buFont typeface="Arial" panose="020B0604020202020204" pitchFamily="34" charset="0"/>
              <a:buChar cha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Wind Turbine Emulator</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Supports rapid software development, software validation, and power-hardware-in-the-loop testing</a:t>
            </a:r>
          </a:p>
          <a:p>
            <a:pPr marL="742950" lvl="1" indent="-285750">
              <a:buClr>
                <a:schemeClr val="bg1">
                  <a:lumMod val="50000"/>
                </a:schemeClr>
              </a:buClr>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Full duplicate of controller hardware, power converter (variable frequency drive), and generator at 10kW scale</a:t>
            </a:r>
          </a:p>
        </p:txBody>
      </p:sp>
      <p:pic>
        <p:nvPicPr>
          <p:cNvPr id="5" name="Picture 2">
            <a:extLst>
              <a:ext uri="{FF2B5EF4-FFF2-40B4-BE49-F238E27FC236}">
                <a16:creationId xmlns:a16="http://schemas.microsoft.com/office/drawing/2014/main" id="{359FFA83-6F33-4104-9EA7-6EE36EEAD0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98734" y="3647567"/>
            <a:ext cx="3731519" cy="2487679"/>
          </a:xfrm>
          <a:prstGeom prst="rect">
            <a:avLst/>
          </a:prstGeom>
          <a:noFill/>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158B7E1-193C-4820-83DA-A00D0FE547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8674" y="1440067"/>
            <a:ext cx="3731579" cy="18353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5769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B273-8658-4AFB-95DA-1658E2E05E51}"/>
              </a:ext>
            </a:extLst>
          </p:cNvPr>
          <p:cNvSpPr>
            <a:spLocks noGrp="1"/>
          </p:cNvSpPr>
          <p:nvPr>
            <p:ph type="title"/>
          </p:nvPr>
        </p:nvSpPr>
        <p:spPr/>
        <p:txBody>
          <a:bodyPr/>
          <a:lstStyle/>
          <a:p>
            <a:r>
              <a:rPr lang="en-US" sz="2000" dirty="0"/>
              <a:t>Performance and Interaction of Hybrid Systems in a Microgrid Environment</a:t>
            </a:r>
          </a:p>
        </p:txBody>
      </p:sp>
      <p:sp>
        <p:nvSpPr>
          <p:cNvPr id="4" name="Text Placeholder 3">
            <a:extLst>
              <a:ext uri="{FF2B5EF4-FFF2-40B4-BE49-F238E27FC236}">
                <a16:creationId xmlns:a16="http://schemas.microsoft.com/office/drawing/2014/main" id="{C4B4AF4E-7032-4634-9AA3-F2DB9EE7E133}"/>
              </a:ext>
            </a:extLst>
          </p:cNvPr>
          <p:cNvSpPr txBox="1">
            <a:spLocks noGrp="1"/>
          </p:cNvSpPr>
          <p:nvPr>
            <p:ph idx="1"/>
          </p:nvPr>
        </p:nvSpPr>
        <p:spPr>
          <a:xfrm>
            <a:off x="633201" y="2152067"/>
            <a:ext cx="4558846" cy="3201489"/>
          </a:xfrm>
          <a:prstGeom prst="rect">
            <a:avLst/>
          </a:prstGeom>
        </p:spPr>
        <p:txBody>
          <a:bodyPr vert="horz" lIns="0" tIns="45720" rIns="0" bIns="4572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lnSpc>
                <a:spcPct val="85000"/>
              </a:lnSpc>
              <a:spcBef>
                <a:spcPct val="0"/>
              </a:spcBef>
              <a:spcAft>
                <a:spcPts val="600"/>
              </a:spcAft>
              <a:buClr>
                <a:schemeClr val="bg1">
                  <a:lumMod val="50000"/>
                </a:schemeClr>
              </a:buClr>
              <a:buFont typeface="Arial" panose="020B0604020202020204" pitchFamily="34" charset="0"/>
              <a:buChar char="•"/>
              <a:tabLst>
                <a:tab pos="228600" algn="l"/>
              </a:tabLst>
            </a:pPr>
            <a:r>
              <a:rPr lang="en-US" sz="1800" spc="100" dirty="0">
                <a:solidFill>
                  <a:schemeClr val="tx1"/>
                </a:solidFill>
                <a:latin typeface="+mn-lt"/>
                <a:ea typeface="Open Sans Light" panose="020B0306030504020204" pitchFamily="34" charset="0"/>
                <a:cs typeface="Open Sans Light" panose="020B0306030504020204" pitchFamily="34" charset="0"/>
              </a:rPr>
              <a:t>A regenerative power converter serves as the device under test. For the mechanical component of the wind turbine emulator, two 20 hp 1,765 RPM motors/generators are used. </a:t>
            </a:r>
          </a:p>
          <a:p>
            <a:pPr marL="285750" indent="-285750">
              <a:lnSpc>
                <a:spcPct val="85000"/>
              </a:lnSpc>
              <a:spcBef>
                <a:spcPct val="0"/>
              </a:spcBef>
              <a:spcAft>
                <a:spcPts val="600"/>
              </a:spcAft>
              <a:buClr>
                <a:schemeClr val="bg1">
                  <a:lumMod val="50000"/>
                </a:schemeClr>
              </a:buClr>
              <a:buFont typeface="Arial" panose="020B0604020202020204" pitchFamily="34" charset="0"/>
              <a:buChar char="•"/>
              <a:tabLst>
                <a:tab pos="228600" algn="l"/>
              </a:tabLst>
            </a:pPr>
            <a:r>
              <a:rPr lang="en-US" sz="1800" spc="100" dirty="0">
                <a:solidFill>
                  <a:schemeClr val="tx1"/>
                </a:solidFill>
                <a:latin typeface="+mn-lt"/>
                <a:ea typeface="Open Sans Light" panose="020B0306030504020204" pitchFamily="34" charset="0"/>
                <a:cs typeface="Open Sans Light" panose="020B0306030504020204" pitchFamily="34" charset="0"/>
              </a:rPr>
              <a:t>A non-regenerative Motor Drive is used to control the torque input motor which is programmed to emulate the torque effects the wind has on the wind turbine generator shaft.</a:t>
            </a:r>
          </a:p>
        </p:txBody>
      </p:sp>
      <p:sp>
        <p:nvSpPr>
          <p:cNvPr id="6" name="Rectangle 5">
            <a:extLst>
              <a:ext uri="{FF2B5EF4-FFF2-40B4-BE49-F238E27FC236}">
                <a16:creationId xmlns:a16="http://schemas.microsoft.com/office/drawing/2014/main" id="{EB0AA673-1F92-4A01-AA92-FA11A664D92D}"/>
              </a:ext>
            </a:extLst>
          </p:cNvPr>
          <p:cNvSpPr/>
          <p:nvPr/>
        </p:nvSpPr>
        <p:spPr>
          <a:xfrm>
            <a:off x="0" y="986355"/>
            <a:ext cx="12192000" cy="719483"/>
          </a:xfrm>
          <a:prstGeom prst="rect">
            <a:avLst/>
          </a:prstGeom>
          <a:gradFill>
            <a:gsLst>
              <a:gs pos="2000">
                <a:schemeClr val="accent6">
                  <a:alpha val="0"/>
                </a:schemeClr>
              </a:gs>
              <a:gs pos="100000">
                <a:schemeClr val="accent6"/>
              </a:gs>
              <a:gs pos="30000">
                <a:schemeClr val="accent6"/>
              </a:gs>
            </a:gsLst>
            <a:lin ang="240000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28A766-83B2-409E-8689-EFEE7EA4226E}"/>
              </a:ext>
            </a:extLst>
          </p:cNvPr>
          <p:cNvSpPr txBox="1"/>
          <p:nvPr/>
        </p:nvSpPr>
        <p:spPr>
          <a:xfrm>
            <a:off x="1554112" y="1059507"/>
            <a:ext cx="9998975" cy="584775"/>
          </a:xfrm>
          <a:prstGeom prst="rect">
            <a:avLst/>
          </a:prstGeom>
          <a:noFill/>
        </p:spPr>
        <p:txBody>
          <a:bodyPr wrap="square">
            <a:spAutoFit/>
          </a:bodyPr>
          <a:lstStyle/>
          <a:p>
            <a:pPr algn="just">
              <a:spcAft>
                <a:spcPts val="1200"/>
              </a:spcAft>
              <a:buClr>
                <a:srgbClr val="00ACD9"/>
              </a:buClr>
              <a:tabLst>
                <a:tab pos="228600" algn="l"/>
              </a:tabLst>
            </a:pPr>
            <a:r>
              <a:rPr lang="en-US" sz="1600" dirty="0">
                <a:solidFill>
                  <a:schemeClr val="bg1"/>
                </a:solidFill>
              </a:rPr>
              <a:t>The wind turbine emulator, consists of a scaled-down wind turbine motor and uses much of the same hardware and software that control actual turbines.</a:t>
            </a:r>
          </a:p>
        </p:txBody>
      </p:sp>
      <p:pic>
        <p:nvPicPr>
          <p:cNvPr id="7" name="Picture 21">
            <a:extLst>
              <a:ext uri="{FF2B5EF4-FFF2-40B4-BE49-F238E27FC236}">
                <a16:creationId xmlns:a16="http://schemas.microsoft.com/office/drawing/2014/main" id="{0A0543B3-B746-4BFB-A6F8-DEF5FDCD59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70" t="6992" r="25441" b="6244"/>
          <a:stretch/>
        </p:blipFill>
        <p:spPr bwMode="auto">
          <a:xfrm>
            <a:off x="5424000" y="2147640"/>
            <a:ext cx="6538103" cy="3205916"/>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41">
            <a:extLst>
              <a:ext uri="{FF2B5EF4-FFF2-40B4-BE49-F238E27FC236}">
                <a16:creationId xmlns:a16="http://schemas.microsoft.com/office/drawing/2014/main" id="{DDF3B24E-10C2-4DDC-949C-A9644A59B2C2}"/>
              </a:ext>
            </a:extLst>
          </p:cNvPr>
          <p:cNvSpPr>
            <a:spLocks noChangeArrowheads="1"/>
          </p:cNvSpPr>
          <p:nvPr/>
        </p:nvSpPr>
        <p:spPr bwMode="auto">
          <a:xfrm>
            <a:off x="5318124" y="5410731"/>
            <a:ext cx="42604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a:defRPr/>
            </a:pPr>
            <a:r>
              <a:rPr lang="en-US" altLang="en-US" sz="1200" dirty="0">
                <a:latin typeface="Exo 2 Medium" panose="00000600000000000000" pitchFamily="2" charset="0"/>
                <a:ea typeface="Open Sans Light" panose="020B0306030504020204" pitchFamily="34" charset="0"/>
                <a:cs typeface="Open Sans Light" panose="020B0306030504020204" pitchFamily="34" charset="0"/>
              </a:rPr>
              <a:t>Sandia National Laboratories Wind Turbine Emulator Power Hardware in the Loop Platform and SWiFT Controller located in the Distributed Energy Technology Laboratory (DETL).</a:t>
            </a:r>
          </a:p>
        </p:txBody>
      </p:sp>
      <p:pic>
        <p:nvPicPr>
          <p:cNvPr id="9" name="Picture 8">
            <a:extLst>
              <a:ext uri="{FF2B5EF4-FFF2-40B4-BE49-F238E27FC236}">
                <a16:creationId xmlns:a16="http://schemas.microsoft.com/office/drawing/2014/main" id="{28B3CEF4-728D-400D-9245-97870DA24D82}"/>
              </a:ext>
            </a:extLst>
          </p:cNvPr>
          <p:cNvPicPr/>
          <p:nvPr/>
        </p:nvPicPr>
        <p:blipFill rotWithShape="1">
          <a:blip r:embed="rId3" cstate="screen">
            <a:extLst>
              <a:ext uri="{28A0092B-C50C-407E-A947-70E740481C1C}">
                <a14:useLocalDpi xmlns:a14="http://schemas.microsoft.com/office/drawing/2010/main"/>
              </a:ext>
            </a:extLst>
          </a:blip>
          <a:srcRect l="-17" r="-1"/>
          <a:stretch/>
        </p:blipFill>
        <p:spPr bwMode="auto">
          <a:xfrm>
            <a:off x="9518940" y="4348160"/>
            <a:ext cx="2448288" cy="1977888"/>
          </a:xfrm>
          <a:prstGeom prst="rect">
            <a:avLst/>
          </a:prstGeom>
          <a:noFill/>
          <a:ln>
            <a:solidFill>
              <a:schemeClr val="tx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0" name="Rectangle 42">
            <a:extLst>
              <a:ext uri="{FF2B5EF4-FFF2-40B4-BE49-F238E27FC236}">
                <a16:creationId xmlns:a16="http://schemas.microsoft.com/office/drawing/2014/main" id="{8CD867C0-437B-4FD3-BC57-07636DE807B5}"/>
              </a:ext>
            </a:extLst>
          </p:cNvPr>
          <p:cNvSpPr>
            <a:spLocks noChangeArrowheads="1"/>
          </p:cNvSpPr>
          <p:nvPr/>
        </p:nvSpPr>
        <p:spPr bwMode="auto">
          <a:xfrm>
            <a:off x="8416276" y="3193158"/>
            <a:ext cx="1239837" cy="461665"/>
          </a:xfrm>
          <a:prstGeom prst="rect">
            <a:avLst/>
          </a:prstGeom>
          <a:solidFill>
            <a:schemeClr val="bg1">
              <a:alpha val="79000"/>
            </a:schemeClr>
          </a:solidFill>
          <a:ln>
            <a:solidFill>
              <a:schemeClr val="tx1"/>
            </a:solidFill>
          </a:ln>
        </p:spPr>
        <p:txBody>
          <a:bodyPr wrap="square">
            <a:spAutoFit/>
          </a:bodyPr>
          <a:lstStyle/>
          <a:p>
            <a:pPr algn="ctr"/>
            <a:r>
              <a:rPr lang="en-US" altLang="en-US" sz="1200" dirty="0">
                <a:solidFill>
                  <a:schemeClr val="tx2"/>
                </a:solidFill>
                <a:cs typeface="Calibri" panose="020F0502020204030204" pitchFamily="34" charset="0"/>
              </a:rPr>
              <a:t>Torque </a:t>
            </a:r>
          </a:p>
          <a:p>
            <a:pPr algn="ctr"/>
            <a:r>
              <a:rPr lang="en-US" altLang="en-US" sz="1200" dirty="0">
                <a:solidFill>
                  <a:schemeClr val="tx2"/>
                </a:solidFill>
                <a:cs typeface="Calibri" panose="020F0502020204030204" pitchFamily="34" charset="0"/>
              </a:rPr>
              <a:t>Input Motor</a:t>
            </a:r>
          </a:p>
        </p:txBody>
      </p:sp>
      <p:sp>
        <p:nvSpPr>
          <p:cNvPr id="11" name="Rectangle 44">
            <a:extLst>
              <a:ext uri="{FF2B5EF4-FFF2-40B4-BE49-F238E27FC236}">
                <a16:creationId xmlns:a16="http://schemas.microsoft.com/office/drawing/2014/main" id="{3F3A8F5C-C874-4951-B632-ACFB7864DB05}"/>
              </a:ext>
            </a:extLst>
          </p:cNvPr>
          <p:cNvSpPr>
            <a:spLocks noChangeArrowheads="1"/>
          </p:cNvSpPr>
          <p:nvPr/>
        </p:nvSpPr>
        <p:spPr bwMode="auto">
          <a:xfrm>
            <a:off x="6396094" y="4348159"/>
            <a:ext cx="1239838" cy="276999"/>
          </a:xfrm>
          <a:prstGeom prst="rect">
            <a:avLst/>
          </a:prstGeom>
          <a:solidFill>
            <a:schemeClr val="bg1">
              <a:alpha val="79000"/>
            </a:schemeClr>
          </a:solidFill>
          <a:ln>
            <a:solidFill>
              <a:schemeClr val="tx1"/>
            </a:solidFill>
          </a:ln>
        </p:spPr>
        <p:txBody>
          <a:bodyPr wrap="square">
            <a:spAutoFit/>
          </a:bodyPr>
          <a:lstStyle/>
          <a:p>
            <a:pPr algn="ctr"/>
            <a:r>
              <a:rPr lang="en-US" altLang="en-US" sz="1200" dirty="0">
                <a:solidFill>
                  <a:schemeClr val="tx2"/>
                </a:solidFill>
                <a:cs typeface="Calibri" panose="020F0502020204030204" pitchFamily="34" charset="0"/>
              </a:rPr>
              <a:t>Generator</a:t>
            </a:r>
            <a:endParaRPr lang="en-US" altLang="en-US" sz="1400" dirty="0">
              <a:solidFill>
                <a:schemeClr val="tx2"/>
              </a:solidFill>
              <a:cs typeface="Calibri" panose="020F0502020204030204" pitchFamily="34" charset="0"/>
            </a:endParaRPr>
          </a:p>
        </p:txBody>
      </p:sp>
      <p:sp>
        <p:nvSpPr>
          <p:cNvPr id="12" name="Rectangle 45">
            <a:extLst>
              <a:ext uri="{FF2B5EF4-FFF2-40B4-BE49-F238E27FC236}">
                <a16:creationId xmlns:a16="http://schemas.microsoft.com/office/drawing/2014/main" id="{CACC3A68-1AAC-44B6-BB8D-8904582B7053}"/>
              </a:ext>
            </a:extLst>
          </p:cNvPr>
          <p:cNvSpPr>
            <a:spLocks noChangeArrowheads="1"/>
          </p:cNvSpPr>
          <p:nvPr/>
        </p:nvSpPr>
        <p:spPr bwMode="auto">
          <a:xfrm>
            <a:off x="9222092" y="2234046"/>
            <a:ext cx="1141034" cy="461665"/>
          </a:xfrm>
          <a:prstGeom prst="rect">
            <a:avLst/>
          </a:prstGeom>
          <a:solidFill>
            <a:schemeClr val="bg1">
              <a:alpha val="79000"/>
            </a:schemeClr>
          </a:solidFill>
          <a:ln>
            <a:solidFill>
              <a:schemeClr val="tx1"/>
            </a:solidFill>
          </a:ln>
        </p:spPr>
        <p:txBody>
          <a:bodyPr wrap="square">
            <a:spAutoFit/>
          </a:bodyPr>
          <a:lstStyle/>
          <a:p>
            <a:pPr algn="ctr"/>
            <a:r>
              <a:rPr lang="en-US" altLang="en-US" sz="1200" dirty="0">
                <a:solidFill>
                  <a:schemeClr val="tx2"/>
                </a:solidFill>
                <a:cs typeface="Calibri" panose="020F0502020204030204" pitchFamily="34" charset="0"/>
              </a:rPr>
              <a:t>Power </a:t>
            </a:r>
          </a:p>
          <a:p>
            <a:pPr algn="ctr"/>
            <a:r>
              <a:rPr lang="en-US" altLang="en-US" sz="1200" dirty="0">
                <a:solidFill>
                  <a:schemeClr val="tx2"/>
                </a:solidFill>
                <a:cs typeface="Calibri" panose="020F0502020204030204" pitchFamily="34" charset="0"/>
              </a:rPr>
              <a:t>Converter</a:t>
            </a:r>
          </a:p>
        </p:txBody>
      </p:sp>
      <p:sp>
        <p:nvSpPr>
          <p:cNvPr id="13" name="Rectangle 46">
            <a:extLst>
              <a:ext uri="{FF2B5EF4-FFF2-40B4-BE49-F238E27FC236}">
                <a16:creationId xmlns:a16="http://schemas.microsoft.com/office/drawing/2014/main" id="{FD422E59-3581-44B7-8682-AAEB00CFF569}"/>
              </a:ext>
            </a:extLst>
          </p:cNvPr>
          <p:cNvSpPr>
            <a:spLocks noChangeArrowheads="1"/>
          </p:cNvSpPr>
          <p:nvPr/>
        </p:nvSpPr>
        <p:spPr bwMode="auto">
          <a:xfrm>
            <a:off x="10213030" y="3824939"/>
            <a:ext cx="1752601" cy="461665"/>
          </a:xfrm>
          <a:prstGeom prst="rect">
            <a:avLst/>
          </a:prstGeom>
          <a:solidFill>
            <a:schemeClr val="bg1">
              <a:alpha val="79000"/>
            </a:schemeClr>
          </a:solidFill>
          <a:ln>
            <a:solidFill>
              <a:schemeClr val="tx1"/>
            </a:solidFill>
          </a:ln>
        </p:spPr>
        <p:txBody>
          <a:bodyPr wrap="square">
            <a:spAutoFit/>
          </a:bodyPr>
          <a:lstStyle/>
          <a:p>
            <a:pPr algn="ctr"/>
            <a:r>
              <a:rPr lang="en-US" altLang="en-US" sz="1200" dirty="0">
                <a:solidFill>
                  <a:schemeClr val="tx2"/>
                </a:solidFill>
                <a:cs typeface="Calibri" panose="020F0502020204030204" pitchFamily="34" charset="0"/>
              </a:rPr>
              <a:t>Data Measurement and Acquisition</a:t>
            </a:r>
          </a:p>
        </p:txBody>
      </p:sp>
      <p:sp>
        <p:nvSpPr>
          <p:cNvPr id="14" name="Rectangle 47">
            <a:extLst>
              <a:ext uri="{FF2B5EF4-FFF2-40B4-BE49-F238E27FC236}">
                <a16:creationId xmlns:a16="http://schemas.microsoft.com/office/drawing/2014/main" id="{23D4B6A3-D7FF-48BD-96FD-5F6C481E987C}"/>
              </a:ext>
            </a:extLst>
          </p:cNvPr>
          <p:cNvSpPr>
            <a:spLocks noChangeArrowheads="1"/>
          </p:cNvSpPr>
          <p:nvPr/>
        </p:nvSpPr>
        <p:spPr bwMode="auto">
          <a:xfrm>
            <a:off x="10732441" y="3193047"/>
            <a:ext cx="647466" cy="461665"/>
          </a:xfrm>
          <a:prstGeom prst="rect">
            <a:avLst/>
          </a:prstGeom>
          <a:solidFill>
            <a:schemeClr val="bg1">
              <a:alpha val="79000"/>
            </a:schemeClr>
          </a:solidFill>
          <a:ln>
            <a:solidFill>
              <a:schemeClr val="tx1"/>
            </a:solidFill>
          </a:ln>
        </p:spPr>
        <p:txBody>
          <a:bodyPr wrap="square">
            <a:spAutoFit/>
          </a:bodyPr>
          <a:lstStyle/>
          <a:p>
            <a:pPr algn="ctr"/>
            <a:r>
              <a:rPr lang="en-US" altLang="en-US" sz="1200" dirty="0">
                <a:solidFill>
                  <a:schemeClr val="tx2"/>
                </a:solidFill>
                <a:cs typeface="Calibri" panose="020F0502020204030204" pitchFamily="34" charset="0"/>
              </a:rPr>
              <a:t>Motor </a:t>
            </a:r>
          </a:p>
          <a:p>
            <a:pPr algn="ctr"/>
            <a:r>
              <a:rPr lang="en-US" altLang="en-US" sz="1200" dirty="0">
                <a:solidFill>
                  <a:schemeClr val="tx2"/>
                </a:solidFill>
                <a:cs typeface="Calibri" panose="020F0502020204030204" pitchFamily="34" charset="0"/>
              </a:rPr>
              <a:t>Drive</a:t>
            </a:r>
          </a:p>
        </p:txBody>
      </p:sp>
      <p:sp>
        <p:nvSpPr>
          <p:cNvPr id="15" name="Rectangle 3">
            <a:extLst>
              <a:ext uri="{FF2B5EF4-FFF2-40B4-BE49-F238E27FC236}">
                <a16:creationId xmlns:a16="http://schemas.microsoft.com/office/drawing/2014/main" id="{5613B5C9-697C-48D1-9490-3304630C9AED}"/>
              </a:ext>
            </a:extLst>
          </p:cNvPr>
          <p:cNvSpPr>
            <a:spLocks noChangeArrowheads="1"/>
          </p:cNvSpPr>
          <p:nvPr/>
        </p:nvSpPr>
        <p:spPr bwMode="auto">
          <a:xfrm>
            <a:off x="5418876" y="2126324"/>
            <a:ext cx="1878965" cy="646331"/>
          </a:xfrm>
          <a:prstGeom prst="rect">
            <a:avLst/>
          </a:prstGeom>
          <a:solidFill>
            <a:schemeClr val="bg1">
              <a:alpha val="79000"/>
            </a:schemeClr>
          </a:solidFill>
          <a:ln>
            <a:solidFill>
              <a:schemeClr val="tx1"/>
            </a:solidFill>
          </a:ln>
        </p:spPr>
        <p:txBody>
          <a:bodyPr wrap="square">
            <a:spAutoFit/>
          </a:bodyPr>
          <a:lstStyle/>
          <a:p>
            <a:pPr algn="ctr"/>
            <a:r>
              <a:rPr lang="en-US" altLang="en-US" sz="1200" dirty="0">
                <a:solidFill>
                  <a:schemeClr val="tx2"/>
                </a:solidFill>
                <a:cs typeface="Calibri" panose="020F0502020204030204" pitchFamily="34" charset="0"/>
              </a:rPr>
              <a:t>Wind Turbine </a:t>
            </a:r>
          </a:p>
          <a:p>
            <a:pPr algn="ctr"/>
            <a:r>
              <a:rPr lang="en-US" altLang="en-US" sz="1200" dirty="0">
                <a:solidFill>
                  <a:schemeClr val="tx2"/>
                </a:solidFill>
                <a:cs typeface="Calibri" panose="020F0502020204030204" pitchFamily="34" charset="0"/>
              </a:rPr>
              <a:t>Emulator Controller Computer</a:t>
            </a:r>
          </a:p>
        </p:txBody>
      </p:sp>
      <p:sp>
        <p:nvSpPr>
          <p:cNvPr id="16" name="Rectangle 46">
            <a:extLst>
              <a:ext uri="{FF2B5EF4-FFF2-40B4-BE49-F238E27FC236}">
                <a16:creationId xmlns:a16="http://schemas.microsoft.com/office/drawing/2014/main" id="{68084CA1-07BF-4B5B-AAA9-67122762877F}"/>
              </a:ext>
            </a:extLst>
          </p:cNvPr>
          <p:cNvSpPr>
            <a:spLocks noChangeArrowheads="1"/>
          </p:cNvSpPr>
          <p:nvPr/>
        </p:nvSpPr>
        <p:spPr bwMode="auto">
          <a:xfrm>
            <a:off x="9513241" y="6049049"/>
            <a:ext cx="2452390" cy="276999"/>
          </a:xfrm>
          <a:prstGeom prst="rect">
            <a:avLst/>
          </a:prstGeom>
          <a:solidFill>
            <a:schemeClr val="bg1">
              <a:alpha val="79000"/>
            </a:schemeClr>
          </a:solidFill>
          <a:ln>
            <a:solidFill>
              <a:schemeClr val="tx1"/>
            </a:solidFill>
          </a:ln>
        </p:spPr>
        <p:txBody>
          <a:bodyPr wrap="square">
            <a:spAutoFit/>
          </a:bodyPr>
          <a:lstStyle/>
          <a:p>
            <a:pPr algn="ctr"/>
            <a:r>
              <a:rPr lang="en-US" altLang="en-US" sz="1200" dirty="0">
                <a:solidFill>
                  <a:schemeClr val="tx2"/>
                </a:solidFill>
                <a:cs typeface="Calibri" panose="020F0502020204030204" pitchFamily="34" charset="0"/>
              </a:rPr>
              <a:t>SWiFT Wind Turbine Controller</a:t>
            </a:r>
          </a:p>
        </p:txBody>
      </p:sp>
      <p:sp>
        <p:nvSpPr>
          <p:cNvPr id="17" name="TextBox 16">
            <a:extLst>
              <a:ext uri="{FF2B5EF4-FFF2-40B4-BE49-F238E27FC236}">
                <a16:creationId xmlns:a16="http://schemas.microsoft.com/office/drawing/2014/main" id="{18D3DA7A-F7B0-4CEA-BE33-83CB32803A83}"/>
              </a:ext>
            </a:extLst>
          </p:cNvPr>
          <p:cNvSpPr txBox="1"/>
          <p:nvPr/>
        </p:nvSpPr>
        <p:spPr>
          <a:xfrm>
            <a:off x="628076" y="5312861"/>
            <a:ext cx="4533996" cy="461665"/>
          </a:xfrm>
          <a:prstGeom prst="rect">
            <a:avLst/>
          </a:prstGeom>
          <a:noFill/>
        </p:spPr>
        <p:txBody>
          <a:bodyPr wrap="square">
            <a:spAutoFit/>
          </a:bodyPr>
          <a:lstStyle/>
          <a:p>
            <a:pPr algn="just"/>
            <a:r>
              <a:rPr lang="en-US" sz="800" dirty="0">
                <a:latin typeface="Open Sans Light" panose="020B0306030504020204" pitchFamily="34" charset="0"/>
                <a:ea typeface="Open Sans Light" panose="020B0306030504020204" pitchFamily="34" charset="0"/>
                <a:cs typeface="Open Sans Light" panose="020B0306030504020204" pitchFamily="34" charset="0"/>
              </a:rPr>
              <a:t>J. C. Berg, B. T. Naughton, and R. Darbali-Zamora, “Distributed Energy Technology Laboratory Wind Turbine Emulator Design Documentation”, SANDIA REPORT, SAND2022-16344, Nov. 2022.</a:t>
            </a:r>
          </a:p>
        </p:txBody>
      </p:sp>
    </p:spTree>
    <p:extLst>
      <p:ext uri="{BB962C8B-B14F-4D97-AF65-F5344CB8AC3E}">
        <p14:creationId xmlns:p14="http://schemas.microsoft.com/office/powerpoint/2010/main" val="1293757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63392F3-6573-4308-B7BB-27CC586C53D0}"/>
              </a:ext>
            </a:extLst>
          </p:cNvPr>
          <p:cNvSpPr/>
          <p:nvPr/>
        </p:nvSpPr>
        <p:spPr>
          <a:xfrm>
            <a:off x="0" y="3288406"/>
            <a:ext cx="12192000" cy="3002985"/>
          </a:xfrm>
          <a:prstGeom prst="rect">
            <a:avLst/>
          </a:prstGeom>
          <a:solidFill>
            <a:schemeClr val="accent6">
              <a:alpha val="62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BA0675F-9DF9-42F3-A71F-8D4EE564B356}"/>
              </a:ext>
            </a:extLst>
          </p:cNvPr>
          <p:cNvSpPr>
            <a:spLocks noGrp="1"/>
          </p:cNvSpPr>
          <p:nvPr>
            <p:ph type="title"/>
          </p:nvPr>
        </p:nvSpPr>
        <p:spPr/>
        <p:txBody>
          <a:bodyPr/>
          <a:lstStyle/>
          <a:p>
            <a:r>
              <a:rPr lang="en-US" dirty="0"/>
              <a:t>Prototype and Technology Demonstrations</a:t>
            </a:r>
          </a:p>
        </p:txBody>
      </p:sp>
      <p:sp>
        <p:nvSpPr>
          <p:cNvPr id="7" name="TextBox 6">
            <a:extLst>
              <a:ext uri="{FF2B5EF4-FFF2-40B4-BE49-F238E27FC236}">
                <a16:creationId xmlns:a16="http://schemas.microsoft.com/office/drawing/2014/main" id="{04ABD3B1-EACE-459F-8E93-7FCFE629FE4E}"/>
              </a:ext>
            </a:extLst>
          </p:cNvPr>
          <p:cNvSpPr txBox="1"/>
          <p:nvPr/>
        </p:nvSpPr>
        <p:spPr>
          <a:xfrm>
            <a:off x="991876" y="1159502"/>
            <a:ext cx="10146387" cy="1918217"/>
          </a:xfrm>
          <a:prstGeom prst="rect">
            <a:avLst/>
          </a:prstGeom>
          <a:noFill/>
          <a:ln>
            <a:noFill/>
          </a:ln>
        </p:spPr>
        <p:txBody>
          <a:bodyPr wrap="square" rtlCol="0">
            <a:spAutoFit/>
          </a:bodyPr>
          <a:lstStyle/>
          <a:p>
            <a:pPr marL="285750" marR="0" lvl="0" indent="-285750" defTabSz="914354" fontAlgn="auto">
              <a:lnSpc>
                <a:spcPct val="85000"/>
              </a:lnSpc>
              <a:spcBef>
                <a:spcPct val="0"/>
              </a:spcBef>
              <a:spcAft>
                <a:spcPts val="600"/>
              </a:spcAft>
              <a:buClr>
                <a:schemeClr val="bg1">
                  <a:lumMod val="50000"/>
                </a:schemeClr>
              </a:buClr>
              <a:buSzPct val="100000"/>
              <a:buFont typeface="Arial" panose="020B0604020202020204" pitchFamily="34" charset="0"/>
              <a:buChar char="•"/>
              <a:tabLst>
                <a:tab pos="228600" algn="l"/>
              </a:tabLst>
              <a:defRPr/>
            </a:pPr>
            <a:r>
              <a:rPr lang="en-US" sz="1600" spc="100" dirty="0">
                <a:ea typeface="Open Sans Light" panose="020B0306030504020204" pitchFamily="34" charset="0"/>
                <a:cs typeface="Open Sans Light" panose="020B0306030504020204" pitchFamily="34" charset="0"/>
              </a:rPr>
              <a:t>Demonstrate wind turbine technology including blade prototypes, remote sensing, and active aerodynamics</a:t>
            </a:r>
          </a:p>
          <a:p>
            <a:pPr marL="285750" marR="0" lvl="0" indent="-285750" defTabSz="914354" fontAlgn="auto">
              <a:lnSpc>
                <a:spcPct val="85000"/>
              </a:lnSpc>
              <a:spcBef>
                <a:spcPct val="0"/>
              </a:spcBef>
              <a:spcAft>
                <a:spcPts val="600"/>
              </a:spcAft>
              <a:buClr>
                <a:schemeClr val="bg1">
                  <a:lumMod val="50000"/>
                </a:schemeClr>
              </a:buClr>
              <a:buSzPct val="100000"/>
              <a:buFont typeface="Arial" panose="020B0604020202020204" pitchFamily="34" charset="0"/>
              <a:buChar char="•"/>
              <a:tabLst>
                <a:tab pos="228600" algn="l"/>
              </a:tabLst>
              <a:defRPr/>
            </a:pPr>
            <a:r>
              <a:rPr lang="en-US" sz="1600" spc="100" dirty="0">
                <a:ea typeface="Open Sans Light" panose="020B0306030504020204" pitchFamily="34" charset="0"/>
                <a:cs typeface="Open Sans Light" panose="020B0306030504020204" pitchFamily="34" charset="0"/>
              </a:rPr>
              <a:t>Open and modifiable turbine controller </a:t>
            </a:r>
          </a:p>
          <a:p>
            <a:pPr marL="285750" marR="0" lvl="0" indent="-285750" defTabSz="914354" fontAlgn="auto">
              <a:lnSpc>
                <a:spcPct val="85000"/>
              </a:lnSpc>
              <a:spcBef>
                <a:spcPct val="0"/>
              </a:spcBef>
              <a:spcAft>
                <a:spcPts val="600"/>
              </a:spcAft>
              <a:buClr>
                <a:schemeClr val="bg1">
                  <a:lumMod val="50000"/>
                </a:schemeClr>
              </a:buClr>
              <a:buSzPct val="100000"/>
              <a:buFont typeface="Arial" panose="020B0604020202020204" pitchFamily="34" charset="0"/>
              <a:buChar char="•"/>
              <a:tabLst>
                <a:tab pos="228600" algn="l"/>
              </a:tabLst>
              <a:defRPr/>
            </a:pPr>
            <a:r>
              <a:rPr lang="en-US" sz="1600" spc="100" dirty="0">
                <a:ea typeface="Open Sans Light" panose="020B0306030504020204" pitchFamily="34" charset="0"/>
                <a:cs typeface="Open Sans Light" panose="020B0306030504020204" pitchFamily="34" charset="0"/>
              </a:rPr>
              <a:t>On blade sensors, hub data acquisition, and wake measurements to support validation of turbine models</a:t>
            </a:r>
          </a:p>
          <a:p>
            <a:pPr marL="285750" marR="0" lvl="0" indent="-285750" defTabSz="914354" fontAlgn="auto">
              <a:lnSpc>
                <a:spcPct val="85000"/>
              </a:lnSpc>
              <a:spcBef>
                <a:spcPct val="0"/>
              </a:spcBef>
              <a:spcAft>
                <a:spcPts val="600"/>
              </a:spcAft>
              <a:buClr>
                <a:schemeClr val="bg1">
                  <a:lumMod val="50000"/>
                </a:schemeClr>
              </a:buClr>
              <a:buSzPct val="100000"/>
              <a:buFont typeface="Arial" panose="020B0604020202020204" pitchFamily="34" charset="0"/>
              <a:buChar char="•"/>
              <a:tabLst>
                <a:tab pos="228600" algn="l"/>
              </a:tabLst>
              <a:defRPr/>
            </a:pPr>
            <a:r>
              <a:rPr lang="en-US" sz="1600" spc="100" dirty="0">
                <a:ea typeface="Open Sans Light" panose="020B0306030504020204" pitchFamily="34" charset="0"/>
                <a:cs typeface="Open Sans Light" panose="020B0306030504020204" pitchFamily="34" charset="0"/>
              </a:rPr>
              <a:t>Expertise with scaled results, relevant to Megawatt turbines</a:t>
            </a:r>
          </a:p>
          <a:p>
            <a:pPr marL="285750" marR="0" lvl="0" indent="-285750" defTabSz="914354" fontAlgn="auto">
              <a:lnSpc>
                <a:spcPct val="85000"/>
              </a:lnSpc>
              <a:spcBef>
                <a:spcPct val="0"/>
              </a:spcBef>
              <a:spcAft>
                <a:spcPts val="600"/>
              </a:spcAft>
              <a:buClr>
                <a:schemeClr val="bg1">
                  <a:lumMod val="50000"/>
                </a:schemeClr>
              </a:buClr>
              <a:buSzPct val="100000"/>
              <a:buFont typeface="Arial" panose="020B0604020202020204" pitchFamily="34" charset="0"/>
              <a:buChar char="•"/>
              <a:tabLst>
                <a:tab pos="228600" algn="l"/>
              </a:tabLst>
              <a:defRPr/>
            </a:pPr>
            <a:r>
              <a:rPr lang="en-US" sz="1600" spc="100" dirty="0">
                <a:ea typeface="Open Sans Light" panose="020B0306030504020204" pitchFamily="34" charset="0"/>
                <a:cs typeface="Open Sans Light" panose="020B0306030504020204" pitchFamily="34" charset="0"/>
              </a:rPr>
              <a:t>High wind resource in Texas Panhandle</a:t>
            </a:r>
          </a:p>
        </p:txBody>
      </p:sp>
      <p:pic>
        <p:nvPicPr>
          <p:cNvPr id="8" name="Picture 2">
            <a:extLst>
              <a:ext uri="{FF2B5EF4-FFF2-40B4-BE49-F238E27FC236}">
                <a16:creationId xmlns:a16="http://schemas.microsoft.com/office/drawing/2014/main" id="{65590283-4FA7-4441-A659-5095B4DC81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1876" y="3430882"/>
            <a:ext cx="2999053" cy="199875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042674-1208-423D-9081-B36ACD6A3DB1}"/>
              </a:ext>
            </a:extLst>
          </p:cNvPr>
          <p:cNvSpPr txBox="1"/>
          <p:nvPr/>
        </p:nvSpPr>
        <p:spPr>
          <a:xfrm>
            <a:off x="959870" y="5445014"/>
            <a:ext cx="29825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New NRT blades being installed at SWiFT, manufactured in 3D printed molds, and used for scaled wake and turbine interaction research</a:t>
            </a:r>
          </a:p>
        </p:txBody>
      </p:sp>
      <p:pic>
        <p:nvPicPr>
          <p:cNvPr id="10" name="Picture 9">
            <a:extLst>
              <a:ext uri="{FF2B5EF4-FFF2-40B4-BE49-F238E27FC236}">
                <a16:creationId xmlns:a16="http://schemas.microsoft.com/office/drawing/2014/main" id="{3021C00B-0A4D-4891-A03A-CCE890E776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2086" y="3427284"/>
            <a:ext cx="2868589" cy="200234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45BCFCEA-3C07-47F1-9A8F-BF37F1958E57}"/>
              </a:ext>
            </a:extLst>
          </p:cNvPr>
          <p:cNvSpPr txBox="1"/>
          <p:nvPr/>
        </p:nvSpPr>
        <p:spPr>
          <a:xfrm>
            <a:off x="8312887" y="5432491"/>
            <a:ext cx="2897788" cy="646331"/>
          </a:xfrm>
          <a:prstGeom prst="rect">
            <a:avLst/>
          </a:prstGeom>
          <a:noFill/>
        </p:spPr>
        <p:txBody>
          <a:bodyPr wrap="square" rtlCol="0">
            <a:spAutoFit/>
          </a:bodyPr>
          <a:lstStyle/>
          <a:p>
            <a:pPr algn="ctr" defTabSz="914400">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Advanced lidar and remote sensing instruments deployed in Wake Steering experiment</a:t>
            </a:r>
          </a:p>
        </p:txBody>
      </p:sp>
      <p:pic>
        <p:nvPicPr>
          <p:cNvPr id="12" name="Picture 11">
            <a:extLst>
              <a:ext uri="{FF2B5EF4-FFF2-40B4-BE49-F238E27FC236}">
                <a16:creationId xmlns:a16="http://schemas.microsoft.com/office/drawing/2014/main" id="{50A3CC9D-D70A-49D7-B1EB-FE8E59BA07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0793" y="3430882"/>
            <a:ext cx="3142231" cy="2038834"/>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B60EEBAD-E1C9-40A4-9C5E-0A19236FE79F}"/>
              </a:ext>
            </a:extLst>
          </p:cNvPr>
          <p:cNvSpPr txBox="1"/>
          <p:nvPr/>
        </p:nvSpPr>
        <p:spPr>
          <a:xfrm>
            <a:off x="4639663" y="5489257"/>
            <a:ext cx="3083361" cy="461665"/>
          </a:xfrm>
          <a:prstGeom prst="rect">
            <a:avLst/>
          </a:prstGeom>
          <a:noFill/>
        </p:spPr>
        <p:txBody>
          <a:bodyPr wrap="square" rtlCol="0">
            <a:spAutoFit/>
          </a:bodyPr>
          <a:lstStyle/>
          <a:p>
            <a:pPr algn="ctr" defTabSz="914400">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Expertise with fiber optic strain measurements in prototype blades</a:t>
            </a:r>
          </a:p>
        </p:txBody>
      </p:sp>
    </p:spTree>
    <p:extLst>
      <p:ext uri="{BB962C8B-B14F-4D97-AF65-F5344CB8AC3E}">
        <p14:creationId xmlns:p14="http://schemas.microsoft.com/office/powerpoint/2010/main" val="30313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D9A4-230F-4D2F-AC7E-0755F3C54580}"/>
              </a:ext>
            </a:extLst>
          </p:cNvPr>
          <p:cNvSpPr>
            <a:spLocks noGrp="1"/>
          </p:cNvSpPr>
          <p:nvPr>
            <p:ph type="title"/>
          </p:nvPr>
        </p:nvSpPr>
        <p:spPr>
          <a:xfrm>
            <a:off x="2847251" y="210166"/>
            <a:ext cx="8923720" cy="1214266"/>
          </a:xfrm>
        </p:spPr>
        <p:txBody>
          <a:bodyPr/>
          <a:lstStyle/>
          <a:p>
            <a:r>
              <a:rPr lang="en-US" dirty="0"/>
              <a:t>Prototype and Demonstrate Low TRL Technologies</a:t>
            </a:r>
          </a:p>
        </p:txBody>
      </p:sp>
      <p:sp>
        <p:nvSpPr>
          <p:cNvPr id="3" name="Content Placeholder 2">
            <a:extLst>
              <a:ext uri="{FF2B5EF4-FFF2-40B4-BE49-F238E27FC236}">
                <a16:creationId xmlns:a16="http://schemas.microsoft.com/office/drawing/2014/main" id="{9D2D7B9B-6120-481E-8B0F-0097C7A17678}"/>
              </a:ext>
            </a:extLst>
          </p:cNvPr>
          <p:cNvSpPr>
            <a:spLocks noGrp="1"/>
          </p:cNvSpPr>
          <p:nvPr>
            <p:ph type="body" sz="quarter" idx="12"/>
          </p:nvPr>
        </p:nvSpPr>
        <p:spPr>
          <a:xfrm>
            <a:off x="3035824" y="1489165"/>
            <a:ext cx="8546575" cy="4075612"/>
          </a:xfrm>
        </p:spPr>
        <p:txBody>
          <a:bodyPr>
            <a:normAutofit/>
          </a:bodyPr>
          <a:lstStyle/>
          <a:p>
            <a:pPr>
              <a:buClr>
                <a:schemeClr val="bg1">
                  <a:lumMod val="50000"/>
                </a:schemeClr>
              </a:buClr>
            </a:pPr>
            <a:r>
              <a:rPr lang="en-US" dirty="0">
                <a:solidFill>
                  <a:schemeClr val="tx1"/>
                </a:solidFill>
                <a:latin typeface="+mn-lt"/>
              </a:rPr>
              <a:t>SWiFT fills a critical need for field data to support modeling and overall testing</a:t>
            </a:r>
          </a:p>
          <a:p>
            <a:pPr>
              <a:buClr>
                <a:schemeClr val="bg1">
                  <a:lumMod val="50000"/>
                </a:schemeClr>
              </a:buClr>
            </a:pPr>
            <a:r>
              <a:rPr lang="en-US" dirty="0">
                <a:solidFill>
                  <a:schemeClr val="tx1"/>
                </a:solidFill>
                <a:latin typeface="+mn-lt"/>
              </a:rPr>
              <a:t>The SWiFT facility offers cutting edge wind characterization</a:t>
            </a:r>
          </a:p>
          <a:p>
            <a:pPr>
              <a:buClr>
                <a:schemeClr val="bg1">
                  <a:lumMod val="50000"/>
                </a:schemeClr>
              </a:buClr>
            </a:pPr>
            <a:r>
              <a:rPr lang="en-US" dirty="0">
                <a:solidFill>
                  <a:schemeClr val="tx1"/>
                </a:solidFill>
                <a:latin typeface="+mn-lt"/>
              </a:rPr>
              <a:t>The skill of models to characterize the lower atmosphere (verification/validation) needs to be assessed, and measuring the atmospheric flows and the turbulence (4D) down to sub-meter scales is very challenging</a:t>
            </a:r>
          </a:p>
          <a:p>
            <a:pPr>
              <a:buClr>
                <a:schemeClr val="bg1">
                  <a:lumMod val="50000"/>
                </a:schemeClr>
              </a:buClr>
            </a:pPr>
            <a:r>
              <a:rPr lang="en-US" dirty="0">
                <a:solidFill>
                  <a:schemeClr val="tx1"/>
                </a:solidFill>
                <a:latin typeface="+mn-lt"/>
              </a:rPr>
              <a:t>SWiFT is well suited to serve the purpose of measuring the atmosphere at scales important to wind power, particularly over flat terrain</a:t>
            </a:r>
          </a:p>
          <a:p>
            <a:pPr>
              <a:buClr>
                <a:schemeClr val="bg1">
                  <a:lumMod val="50000"/>
                </a:schemeClr>
              </a:buClr>
            </a:pPr>
            <a:r>
              <a:rPr lang="en-US" dirty="0">
                <a:solidFill>
                  <a:schemeClr val="tx1"/>
                </a:solidFill>
                <a:latin typeface="+mn-lt"/>
              </a:rPr>
              <a:t>Location in Texas Panhandle is excellent, with consistent wind, flat terrain.</a:t>
            </a:r>
          </a:p>
          <a:p>
            <a:pPr>
              <a:buClr>
                <a:schemeClr val="bg1">
                  <a:lumMod val="50000"/>
                </a:schemeClr>
              </a:buClr>
            </a:pPr>
            <a:r>
              <a:rPr lang="en-US" dirty="0">
                <a:solidFill>
                  <a:schemeClr val="tx1"/>
                </a:solidFill>
                <a:latin typeface="+mn-lt"/>
              </a:rPr>
              <a:t>Field measurements of wind turbine performance are rarely public domain and yet crucial to the development and testing of tools and models. These measurements can be made at the SWiFT facility with all the relevance of modern wind farms, but at a substantially lower cost.</a:t>
            </a:r>
          </a:p>
          <a:p>
            <a:pPr>
              <a:buClr>
                <a:schemeClr val="bg1">
                  <a:lumMod val="50000"/>
                </a:schemeClr>
              </a:buClr>
            </a:pPr>
            <a:endParaRPr lang="en-US" dirty="0">
              <a:solidFill>
                <a:schemeClr val="tx1"/>
              </a:solidFill>
            </a:endParaRPr>
          </a:p>
        </p:txBody>
      </p:sp>
    </p:spTree>
    <p:extLst>
      <p:ext uri="{BB962C8B-B14F-4D97-AF65-F5344CB8AC3E}">
        <p14:creationId xmlns:p14="http://schemas.microsoft.com/office/powerpoint/2010/main" val="427670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A4189-D464-434C-B6B8-53953AC83C12}"/>
              </a:ext>
            </a:extLst>
          </p:cNvPr>
          <p:cNvSpPr>
            <a:spLocks noGrp="1"/>
          </p:cNvSpPr>
          <p:nvPr>
            <p:ph type="title"/>
          </p:nvPr>
        </p:nvSpPr>
        <p:spPr>
          <a:xfrm>
            <a:off x="2838995" y="260312"/>
            <a:ext cx="8862760" cy="874632"/>
          </a:xfrm>
        </p:spPr>
        <p:txBody>
          <a:bodyPr/>
          <a:lstStyle/>
          <a:p>
            <a:r>
              <a:rPr lang="en-US" dirty="0"/>
              <a:t>Cybersecurity</a:t>
            </a:r>
          </a:p>
        </p:txBody>
      </p:sp>
      <p:sp>
        <p:nvSpPr>
          <p:cNvPr id="7" name="Content Placeholder 6">
            <a:extLst>
              <a:ext uri="{FF2B5EF4-FFF2-40B4-BE49-F238E27FC236}">
                <a16:creationId xmlns:a16="http://schemas.microsoft.com/office/drawing/2014/main" id="{B4E05DDA-052F-4280-BAE3-75250C0C231F}"/>
              </a:ext>
            </a:extLst>
          </p:cNvPr>
          <p:cNvSpPr txBox="1">
            <a:spLocks noGrp="1"/>
          </p:cNvSpPr>
          <p:nvPr>
            <p:ph type="body" sz="quarter" idx="12"/>
          </p:nvPr>
        </p:nvSpPr>
        <p:spPr>
          <a:xfrm>
            <a:off x="3070657" y="1123406"/>
            <a:ext cx="8398531" cy="5036966"/>
          </a:xfrm>
        </p:spPr>
        <p:txBody>
          <a:bodyPr>
            <a:normAutofit lnSpcReduction="10000"/>
          </a:bodyPr>
          <a:lstStyle/>
          <a:p>
            <a:pPr lvl="0">
              <a:buClr>
                <a:schemeClr val="bg1">
                  <a:lumMod val="50000"/>
                </a:schemeClr>
              </a:buClr>
            </a:pP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Plant-level control architecture </a:t>
            </a:r>
            <a:r>
              <a:rPr lang="en-US" dirty="0">
                <a:solidFill>
                  <a:schemeClr val="tx1"/>
                </a:solidFill>
                <a:latin typeface="+mn-lt"/>
              </a:rPr>
              <a:t>can be adapted to cybersecurity research and testing needs</a:t>
            </a:r>
          </a:p>
          <a:p>
            <a:pPr lvl="0">
              <a:buClr>
                <a:schemeClr val="bg1">
                  <a:lumMod val="50000"/>
                </a:schemeClr>
              </a:buClr>
            </a:pPr>
            <a:r>
              <a:rPr lang="en-US" dirty="0">
                <a:solidFill>
                  <a:schemeClr val="tx1"/>
                </a:solidFill>
                <a:latin typeface="+mn-lt"/>
              </a:rPr>
              <a:t>The turbines can be connected into a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nearby microgrid </a:t>
            </a:r>
            <a:r>
              <a:rPr lang="en-US" dirty="0">
                <a:solidFill>
                  <a:schemeClr val="tx1"/>
                </a:solidFill>
                <a:latin typeface="+mn-lt"/>
              </a:rPr>
              <a:t>operated by Texas Tech University and Group NIRE that contains PV, Battery, and Building energy systems</a:t>
            </a:r>
          </a:p>
          <a:p>
            <a:pPr lvl="0">
              <a:buClr>
                <a:schemeClr val="bg1">
                  <a:lumMod val="50000"/>
                </a:schemeClr>
              </a:buClr>
            </a:pPr>
            <a:r>
              <a:rPr lang="en-US" dirty="0">
                <a:solidFill>
                  <a:schemeClr val="tx1"/>
                </a:solidFill>
                <a:latin typeface="+mn-lt"/>
              </a:rPr>
              <a:t>SWiFT-GLEAMM microgrid allows modeling, simulation, emulation, testing, and validation of control systems security and process simulations</a:t>
            </a:r>
          </a:p>
          <a:p>
            <a:pPr lvl="0">
              <a:buClr>
                <a:schemeClr val="bg1">
                  <a:lumMod val="50000"/>
                </a:schemeClr>
              </a:buClr>
            </a:pPr>
            <a:r>
              <a:rPr lang="en-US" dirty="0">
                <a:solidFill>
                  <a:schemeClr val="tx1"/>
                </a:solidFill>
                <a:latin typeface="+mn-lt"/>
              </a:rPr>
              <a:t>SWiFT-GLEAMM microgrid allows researchers to process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simulations, with control hardware in the loop</a:t>
            </a:r>
            <a:r>
              <a:rPr lang="en-US" dirty="0">
                <a:solidFill>
                  <a:schemeClr val="tx1"/>
                </a:solidFill>
                <a:latin typeface="+mn-lt"/>
              </a:rPr>
              <a:t>, providing an integrated system capable of representing realistic responses in a physical process as events occur in the control system and vice versa </a:t>
            </a:r>
          </a:p>
          <a:p>
            <a:pPr lvl="0">
              <a:buClr>
                <a:schemeClr val="bg1">
                  <a:lumMod val="50000"/>
                </a:schemeClr>
              </a:buClr>
            </a:pPr>
            <a:r>
              <a:rPr lang="en-US" dirty="0">
                <a:solidFill>
                  <a:schemeClr val="tx1"/>
                </a:solidFill>
                <a:latin typeface="+mn-lt"/>
              </a:rPr>
              <a:t>Wind turbine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control logic is fully accessible and editable</a:t>
            </a:r>
          </a:p>
          <a:p>
            <a:pPr lvl="1">
              <a:buClr>
                <a:schemeClr val="bg1">
                  <a:lumMod val="50000"/>
                </a:schemeClr>
              </a:buClr>
            </a:pPr>
            <a:r>
              <a:rPr lang="en-US" sz="1600" spc="100" dirty="0">
                <a:ea typeface="Open Sans Light" panose="020B0306030504020204" pitchFamily="34" charset="0"/>
                <a:cs typeface="Open Sans Light" panose="020B0306030504020204" pitchFamily="34" charset="0"/>
              </a:rPr>
              <a:t>Controller hardware options include Bachmann M200 series, NI CompactRIO, or any hardware which supports compilation from MATLAB/Simulink</a:t>
            </a:r>
          </a:p>
          <a:p>
            <a:pPr lvl="1">
              <a:buClr>
                <a:schemeClr val="bg1">
                  <a:lumMod val="50000"/>
                </a:schemeClr>
              </a:buClr>
            </a:pPr>
            <a:r>
              <a:rPr lang="en-US" sz="1600" spc="100" dirty="0">
                <a:ea typeface="Open Sans Light" panose="020B0306030504020204" pitchFamily="34" charset="0"/>
                <a:cs typeface="Open Sans Light" panose="020B0306030504020204" pitchFamily="34" charset="0"/>
              </a:rPr>
              <a:t>Interfaces and communication protocols can be added as needed to support research goals</a:t>
            </a:r>
          </a:p>
          <a:p>
            <a:pPr lvl="0">
              <a:buClr>
                <a:schemeClr val="bg1">
                  <a:lumMod val="50000"/>
                </a:schemeClr>
              </a:buClr>
            </a:pPr>
            <a:r>
              <a:rPr lang="en-US" dirty="0">
                <a:solidFill>
                  <a:schemeClr val="tx1"/>
                </a:solidFill>
                <a:latin typeface="+mn-lt"/>
              </a:rPr>
              <a:t>Wind Turbine Emulator hardware-in-the-loop system can be used to research turbine behavior accurately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without the risk of physical damage</a:t>
            </a:r>
            <a:r>
              <a:rPr lang="en-US" dirty="0">
                <a:solidFill>
                  <a:schemeClr val="tx1"/>
                </a:solidFill>
                <a:latin typeface="+mn-lt"/>
              </a:rPr>
              <a:t>. This could support such activities as risk quantification and consequence.</a:t>
            </a:r>
          </a:p>
        </p:txBody>
      </p:sp>
      <p:sp>
        <p:nvSpPr>
          <p:cNvPr id="4" name="Slide Number Placeholder 3">
            <a:extLst>
              <a:ext uri="{FF2B5EF4-FFF2-40B4-BE49-F238E27FC236}">
                <a16:creationId xmlns:a16="http://schemas.microsoft.com/office/drawing/2014/main" id="{C7407261-9C62-4418-872F-7662603E27D9}"/>
              </a:ext>
            </a:extLst>
          </p:cNvPr>
          <p:cNvSpPr>
            <a:spLocks noGrp="1"/>
          </p:cNvSpPr>
          <p:nvPr>
            <p:ph type="sldNum" sz="quarter" idx="4294967295"/>
          </p:nvPr>
        </p:nvSpPr>
        <p:spPr>
          <a:xfrm>
            <a:off x="9448800" y="6356350"/>
            <a:ext cx="2743200" cy="365125"/>
          </a:xfrm>
        </p:spPr>
        <p:txBody>
          <a:bodyPr/>
          <a:lstStyle/>
          <a:p>
            <a:fld id="{F6B149FD-26F7-3645-B4E7-BA8B8CC5EEA8}" type="slidenum">
              <a:rPr lang="en-US" smtClean="0"/>
              <a:pPr/>
              <a:t>15</a:t>
            </a:fld>
            <a:endParaRPr lang="en-US" dirty="0"/>
          </a:p>
        </p:txBody>
      </p:sp>
    </p:spTree>
    <p:extLst>
      <p:ext uri="{BB962C8B-B14F-4D97-AF65-F5344CB8AC3E}">
        <p14:creationId xmlns:p14="http://schemas.microsoft.com/office/powerpoint/2010/main" val="114110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4D29-82C8-4E3F-9C7A-A08779920EDE}"/>
              </a:ext>
            </a:extLst>
          </p:cNvPr>
          <p:cNvSpPr>
            <a:spLocks noGrp="1"/>
          </p:cNvSpPr>
          <p:nvPr>
            <p:ph type="title"/>
          </p:nvPr>
        </p:nvSpPr>
        <p:spPr>
          <a:xfrm>
            <a:off x="-374468" y="971749"/>
            <a:ext cx="6644639" cy="825827"/>
          </a:xfrm>
        </p:spPr>
        <p:txBody>
          <a:bodyPr/>
          <a:lstStyle/>
          <a:p>
            <a:r>
              <a:rPr lang="en-US" sz="2800" dirty="0"/>
              <a:t>O&amp;M Technologies and Strategies </a:t>
            </a:r>
          </a:p>
        </p:txBody>
      </p:sp>
      <p:sp>
        <p:nvSpPr>
          <p:cNvPr id="4" name="Slide Number Placeholder 3">
            <a:extLst>
              <a:ext uri="{FF2B5EF4-FFF2-40B4-BE49-F238E27FC236}">
                <a16:creationId xmlns:a16="http://schemas.microsoft.com/office/drawing/2014/main" id="{66D21CF1-1942-43FE-9E1F-C4DF657377D8}"/>
              </a:ext>
            </a:extLst>
          </p:cNvPr>
          <p:cNvSpPr>
            <a:spLocks noGrp="1"/>
          </p:cNvSpPr>
          <p:nvPr>
            <p:ph type="sldNum" sz="quarter" idx="4294967295"/>
          </p:nvPr>
        </p:nvSpPr>
        <p:spPr>
          <a:xfrm>
            <a:off x="9448800" y="6356350"/>
            <a:ext cx="2743200" cy="365125"/>
          </a:xfrm>
        </p:spPr>
        <p:txBody>
          <a:bodyPr/>
          <a:lstStyle/>
          <a:p>
            <a:pPr algn="ctr"/>
            <a:fld id="{F6B149FD-26F7-3645-B4E7-BA8B8CC5EEA8}" type="slidenum">
              <a:rPr lang="en-US" smtClean="0"/>
              <a:pPr algn="ctr"/>
              <a:t>16</a:t>
            </a:fld>
            <a:endParaRPr lang="en-US" dirty="0"/>
          </a:p>
        </p:txBody>
      </p:sp>
      <p:sp>
        <p:nvSpPr>
          <p:cNvPr id="6" name="TextBox 5">
            <a:extLst>
              <a:ext uri="{FF2B5EF4-FFF2-40B4-BE49-F238E27FC236}">
                <a16:creationId xmlns:a16="http://schemas.microsoft.com/office/drawing/2014/main" id="{B75C8DE0-8F72-4910-8010-40360F468E6B}"/>
              </a:ext>
            </a:extLst>
          </p:cNvPr>
          <p:cNvSpPr txBox="1"/>
          <p:nvPr/>
        </p:nvSpPr>
        <p:spPr>
          <a:xfrm>
            <a:off x="539931" y="2091974"/>
            <a:ext cx="5730240" cy="3754874"/>
          </a:xfrm>
          <a:prstGeom prst="rect">
            <a:avLst/>
          </a:prstGeom>
          <a:noFill/>
          <a:ln>
            <a:noFill/>
          </a:ln>
        </p:spPr>
        <p:txBody>
          <a:bodyPr wrap="square" rtlCol="0">
            <a:spAutoFit/>
          </a:bodyPr>
          <a:lstStyle/>
          <a:p>
            <a:pPr marL="285750" marR="0" lvl="0" indent="-285750" defTabSz="914354" fontAlgn="auto">
              <a:lnSpc>
                <a:spcPct val="85000"/>
              </a:lnSpc>
              <a:spcBef>
                <a:spcPct val="0"/>
              </a:spcBef>
              <a:buClr>
                <a:schemeClr val="bg1">
                  <a:lumMod val="50000"/>
                </a:schemeClr>
              </a:buClr>
              <a:buSzPct val="100000"/>
              <a:buFont typeface="Arial" panose="020B0604020202020204" pitchFamily="34" charset="0"/>
              <a:buChar char="•"/>
              <a:tabLst>
                <a:tab pos="228600" algn="l"/>
              </a:tabLst>
              <a:defRP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O&amp;M proving ground to field-test new technology before its deployed to wind farm scale</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Sensors</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Inspection methods</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Repair methods</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Data collection and structural health monitoring</a:t>
            </a:r>
          </a:p>
          <a:p>
            <a:pPr marL="800100" marR="0" lvl="1" indent="-342900" fontAlgn="auto">
              <a:lnSpc>
                <a:spcPct val="100000"/>
              </a:lnSpc>
              <a:spcBef>
                <a:spcPts val="0"/>
              </a:spcBef>
              <a:spcAft>
                <a:spcPts val="60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Robots &amp; drones</a:t>
            </a:r>
          </a:p>
          <a:p>
            <a:pPr marL="285750" marR="0" lvl="0" indent="-285750" defTabSz="914354" fontAlgn="auto">
              <a:lnSpc>
                <a:spcPct val="85000"/>
              </a:lnSpc>
              <a:spcBef>
                <a:spcPct val="0"/>
              </a:spcBef>
              <a:buClr>
                <a:schemeClr val="bg1">
                  <a:lumMod val="50000"/>
                </a:schemeClr>
              </a:buClr>
              <a:buSzPct val="100000"/>
              <a:buFont typeface="Arial" panose="020B0604020202020204" pitchFamily="34" charset="0"/>
              <a:buChar char="•"/>
              <a:tabLst>
                <a:tab pos="228600" algn="l"/>
              </a:tabLst>
              <a:defRP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Training facility to support O&amp;M training on new technologies</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Inspection and repair</a:t>
            </a:r>
          </a:p>
          <a:p>
            <a:pPr marL="800100" marR="0" lvl="1" indent="-342900" fontAlgn="auto">
              <a:lnSpc>
                <a:spcPct val="100000"/>
              </a:lnSpc>
              <a:spcBef>
                <a:spcPts val="0"/>
              </a:spcBef>
              <a:spcAft>
                <a:spcPts val="60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Implementation of sensors, etc. to wind farm techs. </a:t>
            </a:r>
          </a:p>
          <a:p>
            <a:pPr marL="285750" marR="0" lvl="0" indent="-285750" defTabSz="914354" fontAlgn="auto">
              <a:lnSpc>
                <a:spcPct val="85000"/>
              </a:lnSpc>
              <a:spcBef>
                <a:spcPct val="0"/>
              </a:spcBef>
              <a:buClr>
                <a:schemeClr val="bg1">
                  <a:lumMod val="50000"/>
                </a:schemeClr>
              </a:buClr>
              <a:buSzPct val="100000"/>
              <a:buFont typeface="Arial" panose="020B0604020202020204" pitchFamily="34" charset="0"/>
              <a:buChar char="•"/>
              <a:tabLst>
                <a:tab pos="228600" algn="l"/>
              </a:tabLst>
              <a:defRP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Streamlined data collection</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Access to public datasets</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Calibration of equipment</a:t>
            </a:r>
          </a:p>
          <a:p>
            <a:pPr marL="800100" marR="0" lvl="1" indent="-342900" fontAlgn="auto">
              <a:lnSpc>
                <a:spcPct val="100000"/>
              </a:lnSpc>
              <a:spcBef>
                <a:spcPts val="0"/>
              </a:spcBef>
              <a:spcAft>
                <a:spcPts val="0"/>
              </a:spcAft>
              <a:buClr>
                <a:schemeClr val="bg1">
                  <a:lumMod val="50000"/>
                </a:schemeClr>
              </a:buClr>
              <a:buSzTx/>
              <a:buFont typeface="Arial" panose="020B0604020202020204" pitchFamily="34" charset="0"/>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Test data collection and outputs</a:t>
            </a:r>
          </a:p>
        </p:txBody>
      </p:sp>
      <p:pic>
        <p:nvPicPr>
          <p:cNvPr id="9" name="Picture 8">
            <a:extLst>
              <a:ext uri="{FF2B5EF4-FFF2-40B4-BE49-F238E27FC236}">
                <a16:creationId xmlns:a16="http://schemas.microsoft.com/office/drawing/2014/main" id="{DB259639-F506-4445-9D92-177A224ECD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3453" y="1023756"/>
            <a:ext cx="3200400" cy="2136435"/>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0970C882-9142-4B79-A772-6444EA0751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3453" y="3558120"/>
            <a:ext cx="3200400" cy="2400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780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852F1D-575E-492D-89C3-51A8095E2FC8}"/>
              </a:ext>
            </a:extLst>
          </p:cNvPr>
          <p:cNvSpPr/>
          <p:nvPr/>
        </p:nvSpPr>
        <p:spPr>
          <a:xfrm>
            <a:off x="7611292" y="0"/>
            <a:ext cx="45894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F57115-1D8C-4645-BEC5-650767D79B84}"/>
              </a:ext>
            </a:extLst>
          </p:cNvPr>
          <p:cNvSpPr>
            <a:spLocks noGrp="1"/>
          </p:cNvSpPr>
          <p:nvPr>
            <p:ph type="title"/>
          </p:nvPr>
        </p:nvSpPr>
        <p:spPr>
          <a:xfrm>
            <a:off x="237067" y="558059"/>
            <a:ext cx="5858933" cy="1699043"/>
          </a:xfrm>
        </p:spPr>
        <p:txBody>
          <a:bodyPr/>
          <a:lstStyle/>
          <a:p>
            <a:r>
              <a:rPr lang="en-US" dirty="0"/>
              <a:t>Workforce Development &amp; Partners in Research </a:t>
            </a:r>
          </a:p>
        </p:txBody>
      </p:sp>
      <p:sp>
        <p:nvSpPr>
          <p:cNvPr id="3" name="Text Placeholder 2">
            <a:extLst>
              <a:ext uri="{FF2B5EF4-FFF2-40B4-BE49-F238E27FC236}">
                <a16:creationId xmlns:a16="http://schemas.microsoft.com/office/drawing/2014/main" id="{FB216357-DEDA-4003-8005-E40DBDAB4F89}"/>
              </a:ext>
            </a:extLst>
          </p:cNvPr>
          <p:cNvSpPr>
            <a:spLocks noGrp="1"/>
          </p:cNvSpPr>
          <p:nvPr>
            <p:ph type="body" sz="quarter" idx="13"/>
          </p:nvPr>
        </p:nvSpPr>
        <p:spPr>
          <a:xfrm>
            <a:off x="561051" y="2269585"/>
            <a:ext cx="5596120" cy="3683981"/>
          </a:xfrm>
        </p:spPr>
        <p:txBody>
          <a:bodyPr>
            <a:normAutofit fontScale="92500" lnSpcReduction="20000"/>
          </a:bodyPr>
          <a:lstStyle/>
          <a:p>
            <a:pPr marL="285750" indent="-285750" defTabSz="914354">
              <a:lnSpc>
                <a:spcPct val="110000"/>
              </a:lnSpc>
              <a:spcBef>
                <a:spcPct val="0"/>
              </a:spcBef>
              <a:spcAft>
                <a:spcPts val="600"/>
              </a:spcAft>
              <a:buClr>
                <a:schemeClr val="bg1">
                  <a:lumMod val="50000"/>
                </a:schemeClr>
              </a:buClr>
              <a:buSzPct val="100000"/>
              <a:buFont typeface="Arial" panose="020B0604020202020204" pitchFamily="34" charset="0"/>
              <a:buChar char="•"/>
              <a:tabLst>
                <a:tab pos="228600" algn="l"/>
              </a:tabLst>
            </a:pPr>
            <a:r>
              <a:rPr lang="en-US" spc="100" dirty="0">
                <a:latin typeface="+mn-lt"/>
                <a:cs typeface="Arial" panose="020B0604020202020204" pitchFamily="34" charset="0"/>
              </a:rPr>
              <a:t>SWiFT enables partnering with </a:t>
            </a:r>
            <a:r>
              <a:rPr lang="en-US" sz="1700" b="1" dirty="0">
                <a:solidFill>
                  <a:schemeClr val="accent1"/>
                </a:solidFill>
                <a:latin typeface="+mn-lt"/>
                <a:ea typeface="Open Sans" panose="020B0606030504020204" pitchFamily="34" charset="0"/>
                <a:cs typeface="Open Sans" panose="020B0606030504020204" pitchFamily="34" charset="0"/>
              </a:rPr>
              <a:t>Sandia</a:t>
            </a:r>
            <a:r>
              <a:rPr lang="en-US" spc="100" dirty="0">
                <a:latin typeface="+mn-lt"/>
                <a:cs typeface="Arial" panose="020B0604020202020204" pitchFamily="34" charset="0"/>
              </a:rPr>
              <a:t> for educating the future renewable energy workforce through</a:t>
            </a:r>
            <a:r>
              <a:rPr lang="en-US" b="1" spc="100" dirty="0">
                <a:latin typeface="+mn-lt"/>
                <a:cs typeface="Arial" panose="020B0604020202020204" pitchFamily="34" charset="0"/>
              </a:rPr>
              <a:t> </a:t>
            </a:r>
            <a:r>
              <a:rPr lang="en-US" sz="1700" b="1" dirty="0">
                <a:solidFill>
                  <a:schemeClr val="accent1"/>
                </a:solidFill>
                <a:latin typeface="+mn-lt"/>
                <a:ea typeface="Open Sans" panose="020B0606030504020204" pitchFamily="34" charset="0"/>
                <a:cs typeface="Open Sans" panose="020B0606030504020204" pitchFamily="34" charset="0"/>
              </a:rPr>
              <a:t>internships</a:t>
            </a:r>
          </a:p>
          <a:p>
            <a:pPr marL="285750" indent="-285750" defTabSz="914354">
              <a:lnSpc>
                <a:spcPct val="110000"/>
              </a:lnSpc>
              <a:spcBef>
                <a:spcPct val="0"/>
              </a:spcBef>
              <a:spcAft>
                <a:spcPts val="600"/>
              </a:spcAft>
              <a:buClr>
                <a:schemeClr val="bg1">
                  <a:lumMod val="50000"/>
                </a:schemeClr>
              </a:buClr>
              <a:buSzPct val="100000"/>
              <a:buFont typeface="Arial" panose="020B0604020202020204" pitchFamily="34" charset="0"/>
              <a:buChar char="•"/>
              <a:tabLst>
                <a:tab pos="228600" algn="l"/>
              </a:tabLst>
            </a:pPr>
            <a:r>
              <a:rPr lang="en-US" spc="100" dirty="0">
                <a:latin typeface="+mn-lt"/>
                <a:cs typeface="Arial" panose="020B0604020202020204" pitchFamily="34" charset="0"/>
              </a:rPr>
              <a:t>Decade-long partnership with TTU National Wind Institute (NWI) </a:t>
            </a:r>
            <a:r>
              <a:rPr lang="en-US" sz="1700" b="1" dirty="0">
                <a:solidFill>
                  <a:schemeClr val="accent1"/>
                </a:solidFill>
                <a:latin typeface="+mn-lt"/>
                <a:ea typeface="Open Sans" panose="020B0606030504020204" pitchFamily="34" charset="0"/>
                <a:cs typeface="Open Sans" panose="020B0606030504020204" pitchFamily="34" charset="0"/>
              </a:rPr>
              <a:t>wind engineering program</a:t>
            </a:r>
          </a:p>
          <a:p>
            <a:pPr marL="285750" indent="-285750" defTabSz="914354">
              <a:lnSpc>
                <a:spcPct val="110000"/>
              </a:lnSpc>
              <a:spcBef>
                <a:spcPct val="0"/>
              </a:spcBef>
              <a:spcAft>
                <a:spcPts val="600"/>
              </a:spcAft>
              <a:buClr>
                <a:schemeClr val="bg1">
                  <a:lumMod val="50000"/>
                </a:schemeClr>
              </a:buClr>
              <a:buSzPct val="100000"/>
              <a:buFont typeface="Arial" panose="020B0604020202020204" pitchFamily="34" charset="0"/>
              <a:buChar char="•"/>
              <a:tabLst>
                <a:tab pos="228600" algn="l"/>
              </a:tabLst>
            </a:pPr>
            <a:r>
              <a:rPr lang="en-US" spc="100" dirty="0">
                <a:latin typeface="+mn-lt"/>
                <a:cs typeface="Arial" panose="020B0604020202020204" pitchFamily="34" charset="0"/>
              </a:rPr>
              <a:t>Partnership with South Plains College Industrial Manufacturing and Emerging Technologies (IMET) wind </a:t>
            </a:r>
            <a:r>
              <a:rPr lang="en-US" sz="1700" b="1" dirty="0">
                <a:solidFill>
                  <a:schemeClr val="accent1"/>
                </a:solidFill>
                <a:latin typeface="+mn-lt"/>
                <a:ea typeface="Open Sans" panose="020B0606030504020204" pitchFamily="34" charset="0"/>
                <a:cs typeface="Open Sans" panose="020B0606030504020204" pitchFamily="34" charset="0"/>
              </a:rPr>
              <a:t>turbine technician training program</a:t>
            </a:r>
          </a:p>
          <a:p>
            <a:pPr marL="742950" lvl="1" indent="-285750" defTabSz="914354">
              <a:lnSpc>
                <a:spcPct val="110000"/>
              </a:lnSpc>
              <a:spcBef>
                <a:spcPct val="0"/>
              </a:spcBef>
              <a:spcAft>
                <a:spcPts val="600"/>
              </a:spcAft>
              <a:buClr>
                <a:schemeClr val="bg1">
                  <a:lumMod val="50000"/>
                </a:schemeClr>
              </a:buClr>
              <a:buSzPct val="100000"/>
              <a:tabLst>
                <a:tab pos="228600" algn="l"/>
              </a:tabLst>
            </a:pPr>
            <a:r>
              <a:rPr lang="en-US" sz="1600" spc="100" dirty="0">
                <a:solidFill>
                  <a:schemeClr val="tx1">
                    <a:lumMod val="65000"/>
                    <a:lumOff val="35000"/>
                  </a:schemeClr>
                </a:solidFill>
                <a:ea typeface="Open Sans Light" panose="020B0306030504020204" pitchFamily="34" charset="0"/>
                <a:cs typeface="Arial" panose="020B0604020202020204" pitchFamily="34" charset="0"/>
              </a:rPr>
              <a:t>Enables wind turbine technician internships to leverage hands-on application of concepts learned in the IMET Program</a:t>
            </a:r>
          </a:p>
          <a:p>
            <a:pPr marL="285750" indent="-285750" defTabSz="914354">
              <a:lnSpc>
                <a:spcPct val="110000"/>
              </a:lnSpc>
              <a:spcBef>
                <a:spcPct val="0"/>
              </a:spcBef>
              <a:spcAft>
                <a:spcPts val="600"/>
              </a:spcAft>
              <a:buClr>
                <a:schemeClr val="bg1">
                  <a:lumMod val="50000"/>
                </a:schemeClr>
              </a:buClr>
              <a:buSzPct val="100000"/>
              <a:buFont typeface="Arial" panose="020B0604020202020204" pitchFamily="34" charset="0"/>
              <a:buChar char="•"/>
              <a:tabLst>
                <a:tab pos="228600" algn="l"/>
              </a:tabLst>
            </a:pPr>
            <a:r>
              <a:rPr lang="en-US" spc="100" dirty="0">
                <a:latin typeface="+mn-lt"/>
                <a:cs typeface="Arial" panose="020B0604020202020204" pitchFamily="34" charset="0"/>
              </a:rPr>
              <a:t>SWiFT assets and capabilities make consortium-level agreements very attractive for entities seeking a location for </a:t>
            </a:r>
            <a:r>
              <a:rPr lang="en-US" sz="1700" b="1" dirty="0">
                <a:solidFill>
                  <a:schemeClr val="accent1"/>
                </a:solidFill>
                <a:latin typeface="+mn-lt"/>
                <a:ea typeface="Open Sans" panose="020B0606030504020204" pitchFamily="34" charset="0"/>
                <a:cs typeface="Open Sans" panose="020B0606030504020204" pitchFamily="34" charset="0"/>
              </a:rPr>
              <a:t>operations and maintenance training</a:t>
            </a:r>
          </a:p>
          <a:p>
            <a:pPr>
              <a:buClr>
                <a:schemeClr val="bg1">
                  <a:lumMod val="50000"/>
                </a:schemeClr>
              </a:buClr>
            </a:pPr>
            <a:endParaRPr lang="en-US" dirty="0"/>
          </a:p>
        </p:txBody>
      </p:sp>
      <p:pic>
        <p:nvPicPr>
          <p:cNvPr id="5" name="Picture 2" descr="Image result for group nire">
            <a:extLst>
              <a:ext uri="{FF2B5EF4-FFF2-40B4-BE49-F238E27FC236}">
                <a16:creationId xmlns:a16="http://schemas.microsoft.com/office/drawing/2014/main" id="{AA1A406D-FE61-4004-AED1-A07F6FE6B0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2981" y="1113416"/>
            <a:ext cx="2371953" cy="965724"/>
          </a:xfrm>
          <a:prstGeom prst="rect">
            <a:avLst/>
          </a:prstGeom>
          <a:solidFill>
            <a:schemeClr val="bg1"/>
          </a:solidFill>
          <a:ln>
            <a:noFill/>
          </a:ln>
          <a:effectLst/>
        </p:spPr>
      </p:pic>
      <p:pic>
        <p:nvPicPr>
          <p:cNvPr id="6" name="Picture 5" descr="A picture containing clipart&#10;&#10;Description generated with very high confidence">
            <a:extLst>
              <a:ext uri="{FF2B5EF4-FFF2-40B4-BE49-F238E27FC236}">
                <a16:creationId xmlns:a16="http://schemas.microsoft.com/office/drawing/2014/main" id="{62B13258-43C0-4919-99B9-1AB4C251B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5847" y="5959813"/>
            <a:ext cx="2475949" cy="708122"/>
          </a:xfrm>
          <a:prstGeom prst="rect">
            <a:avLst/>
          </a:prstGeom>
        </p:spPr>
      </p:pic>
      <p:pic>
        <p:nvPicPr>
          <p:cNvPr id="7" name="Picture 6">
            <a:extLst>
              <a:ext uri="{FF2B5EF4-FFF2-40B4-BE49-F238E27FC236}">
                <a16:creationId xmlns:a16="http://schemas.microsoft.com/office/drawing/2014/main" id="{22890D60-01DF-4877-A64F-8EA6F4C0AB7F}"/>
              </a:ext>
            </a:extLst>
          </p:cNvPr>
          <p:cNvPicPr>
            <a:picLocks noChangeAspect="1"/>
          </p:cNvPicPr>
          <p:nvPr/>
        </p:nvPicPr>
        <p:blipFill>
          <a:blip r:embed="rId4"/>
          <a:stretch>
            <a:fillRect/>
          </a:stretch>
        </p:blipFill>
        <p:spPr>
          <a:xfrm>
            <a:off x="7755847" y="2114794"/>
            <a:ext cx="2228593" cy="965724"/>
          </a:xfrm>
          <a:prstGeom prst="rect">
            <a:avLst/>
          </a:prstGeom>
        </p:spPr>
      </p:pic>
      <p:pic>
        <p:nvPicPr>
          <p:cNvPr id="8" name="Picture 2" descr="South Plains College - Wikipedia">
            <a:extLst>
              <a:ext uri="{FF2B5EF4-FFF2-40B4-BE49-F238E27FC236}">
                <a16:creationId xmlns:a16="http://schemas.microsoft.com/office/drawing/2014/main" id="{B432FAD5-5BAA-40A3-BB07-515F035C2A5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54615" y="4884734"/>
            <a:ext cx="1670050" cy="10688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3A1A31B-13E0-4248-9C0E-1193B1451FB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82979" y="3192556"/>
            <a:ext cx="2371954" cy="479950"/>
          </a:xfrm>
          <a:prstGeom prst="rect">
            <a:avLst/>
          </a:prstGeom>
          <a:solidFill>
            <a:schemeClr val="bg1"/>
          </a:solidFill>
        </p:spPr>
      </p:pic>
      <p:pic>
        <p:nvPicPr>
          <p:cNvPr id="10" name="Picture 6" descr="Chasing Wind Innovation with the National Wind Institute | Discoveries |  Research Home | TTU">
            <a:extLst>
              <a:ext uri="{FF2B5EF4-FFF2-40B4-BE49-F238E27FC236}">
                <a16:creationId xmlns:a16="http://schemas.microsoft.com/office/drawing/2014/main" id="{245B7C33-68A5-44B6-B992-1BE58B5494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225" y="198426"/>
            <a:ext cx="2012822" cy="953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ome | TTU">
            <a:extLst>
              <a:ext uri="{FF2B5EF4-FFF2-40B4-BE49-F238E27FC236}">
                <a16:creationId xmlns:a16="http://schemas.microsoft.com/office/drawing/2014/main" id="{46577CF6-6841-4F2F-A4F9-9B34CF11B65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21042" y="4009031"/>
            <a:ext cx="2371953" cy="894706"/>
          </a:xfrm>
          <a:prstGeom prst="rect">
            <a:avLst/>
          </a:prstGeom>
          <a:solidFill>
            <a:schemeClr val="bg1"/>
          </a:solidFill>
        </p:spPr>
      </p:pic>
    </p:spTree>
    <p:extLst>
      <p:ext uri="{BB962C8B-B14F-4D97-AF65-F5344CB8AC3E}">
        <p14:creationId xmlns:p14="http://schemas.microsoft.com/office/powerpoint/2010/main" val="2466672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6D1C0E3-9E18-458E-BF70-97CF1EE3ABDD}"/>
              </a:ext>
            </a:extLst>
          </p:cNvPr>
          <p:cNvPicPr>
            <a:picLocks noChangeAspect="1"/>
          </p:cNvPicPr>
          <p:nvPr/>
        </p:nvPicPr>
        <p:blipFill>
          <a:blip r:embed="rId2"/>
          <a:stretch>
            <a:fillRect/>
          </a:stretch>
        </p:blipFill>
        <p:spPr>
          <a:xfrm>
            <a:off x="-27542" y="-26636"/>
            <a:ext cx="12294128" cy="6884636"/>
          </a:xfrm>
          <a:prstGeom prst="rect">
            <a:avLst/>
          </a:prstGeom>
        </p:spPr>
      </p:pic>
      <p:sp>
        <p:nvSpPr>
          <p:cNvPr id="5" name="TextBox 4">
            <a:extLst>
              <a:ext uri="{FF2B5EF4-FFF2-40B4-BE49-F238E27FC236}">
                <a16:creationId xmlns:a16="http://schemas.microsoft.com/office/drawing/2014/main" id="{77E1A444-0D35-401D-9A30-9D5DD192B01C}"/>
              </a:ext>
            </a:extLst>
          </p:cNvPr>
          <p:cNvSpPr txBox="1"/>
          <p:nvPr/>
        </p:nvSpPr>
        <p:spPr>
          <a:xfrm>
            <a:off x="7278689" y="4425701"/>
            <a:ext cx="1424542" cy="276999"/>
          </a:xfrm>
          <a:prstGeom prst="rect">
            <a:avLst/>
          </a:prstGeom>
          <a:noFill/>
        </p:spPr>
        <p:txBody>
          <a:bodyPr wrap="square" rtlCol="0">
            <a:spAutoFit/>
          </a:bodyPr>
          <a:lstStyle/>
          <a:p>
            <a:pPr algn="ctr"/>
            <a:r>
              <a:rPr lang="en-US" sz="1200" b="1" dirty="0">
                <a:solidFill>
                  <a:schemeClr val="bg1"/>
                </a:solidFill>
              </a:rPr>
              <a:t>150 kW PV Array</a:t>
            </a:r>
          </a:p>
        </p:txBody>
      </p:sp>
      <p:sp>
        <p:nvSpPr>
          <p:cNvPr id="6" name="TextBox 5">
            <a:extLst>
              <a:ext uri="{FF2B5EF4-FFF2-40B4-BE49-F238E27FC236}">
                <a16:creationId xmlns:a16="http://schemas.microsoft.com/office/drawing/2014/main" id="{246F692C-48EE-4660-9335-4E9F031B6DA6}"/>
              </a:ext>
            </a:extLst>
          </p:cNvPr>
          <p:cNvSpPr txBox="1"/>
          <p:nvPr/>
        </p:nvSpPr>
        <p:spPr>
          <a:xfrm>
            <a:off x="4160972" y="5434060"/>
            <a:ext cx="1759528" cy="276999"/>
          </a:xfrm>
          <a:prstGeom prst="rect">
            <a:avLst/>
          </a:prstGeom>
          <a:noFill/>
        </p:spPr>
        <p:txBody>
          <a:bodyPr wrap="square" rtlCol="0">
            <a:spAutoFit/>
          </a:bodyPr>
          <a:lstStyle/>
          <a:p>
            <a:r>
              <a:rPr lang="en-US" sz="1200" b="1" dirty="0">
                <a:solidFill>
                  <a:schemeClr val="bg1"/>
                </a:solidFill>
              </a:rPr>
              <a:t>500 kW Diesel </a:t>
            </a:r>
            <a:r>
              <a:rPr lang="en-US" sz="1200" b="1" dirty="0" err="1">
                <a:solidFill>
                  <a:schemeClr val="bg1"/>
                </a:solidFill>
              </a:rPr>
              <a:t>GenSet</a:t>
            </a:r>
            <a:endParaRPr lang="en-US" sz="1200" b="1" dirty="0">
              <a:solidFill>
                <a:schemeClr val="bg1"/>
              </a:solidFill>
            </a:endParaRPr>
          </a:p>
        </p:txBody>
      </p:sp>
      <p:sp>
        <p:nvSpPr>
          <p:cNvPr id="7" name="TextBox 6">
            <a:extLst>
              <a:ext uri="{FF2B5EF4-FFF2-40B4-BE49-F238E27FC236}">
                <a16:creationId xmlns:a16="http://schemas.microsoft.com/office/drawing/2014/main" id="{BAAA6DF9-6A58-4CA1-9241-21FFA7EFAEE7}"/>
              </a:ext>
            </a:extLst>
          </p:cNvPr>
          <p:cNvSpPr txBox="1"/>
          <p:nvPr/>
        </p:nvSpPr>
        <p:spPr>
          <a:xfrm>
            <a:off x="2444462" y="6327528"/>
            <a:ext cx="1759528" cy="276999"/>
          </a:xfrm>
          <a:prstGeom prst="rect">
            <a:avLst/>
          </a:prstGeom>
          <a:noFill/>
        </p:spPr>
        <p:txBody>
          <a:bodyPr wrap="square" rtlCol="0">
            <a:spAutoFit/>
          </a:bodyPr>
          <a:lstStyle/>
          <a:p>
            <a:r>
              <a:rPr lang="en-US" sz="1200" b="1" dirty="0">
                <a:solidFill>
                  <a:schemeClr val="bg1"/>
                </a:solidFill>
              </a:rPr>
              <a:t>2 x 500 kW Load Bank</a:t>
            </a:r>
          </a:p>
        </p:txBody>
      </p:sp>
      <p:sp>
        <p:nvSpPr>
          <p:cNvPr id="8" name="TextBox 7">
            <a:extLst>
              <a:ext uri="{FF2B5EF4-FFF2-40B4-BE49-F238E27FC236}">
                <a16:creationId xmlns:a16="http://schemas.microsoft.com/office/drawing/2014/main" id="{228953D8-BE3F-4ACE-8F3E-6193D4E9930B}"/>
              </a:ext>
            </a:extLst>
          </p:cNvPr>
          <p:cNvSpPr txBox="1"/>
          <p:nvPr/>
        </p:nvSpPr>
        <p:spPr>
          <a:xfrm>
            <a:off x="2782927" y="2861641"/>
            <a:ext cx="1421063" cy="461665"/>
          </a:xfrm>
          <a:prstGeom prst="rect">
            <a:avLst/>
          </a:prstGeom>
          <a:noFill/>
        </p:spPr>
        <p:txBody>
          <a:bodyPr wrap="square" rtlCol="0">
            <a:spAutoFit/>
          </a:bodyPr>
          <a:lstStyle/>
          <a:p>
            <a:pPr algn="ctr"/>
            <a:r>
              <a:rPr lang="en-US" sz="1200" b="1" dirty="0">
                <a:solidFill>
                  <a:schemeClr val="bg1"/>
                </a:solidFill>
              </a:rPr>
              <a:t>SWiFT Wind Turbines</a:t>
            </a:r>
          </a:p>
        </p:txBody>
      </p:sp>
      <p:sp>
        <p:nvSpPr>
          <p:cNvPr id="9" name="TextBox 8">
            <a:extLst>
              <a:ext uri="{FF2B5EF4-FFF2-40B4-BE49-F238E27FC236}">
                <a16:creationId xmlns:a16="http://schemas.microsoft.com/office/drawing/2014/main" id="{4FB8FFC7-FA3D-466B-A722-298DDCBF6990}"/>
              </a:ext>
            </a:extLst>
          </p:cNvPr>
          <p:cNvSpPr txBox="1"/>
          <p:nvPr/>
        </p:nvSpPr>
        <p:spPr>
          <a:xfrm>
            <a:off x="5289750" y="3066844"/>
            <a:ext cx="1901836" cy="276999"/>
          </a:xfrm>
          <a:prstGeom prst="rect">
            <a:avLst/>
          </a:prstGeom>
          <a:noFill/>
        </p:spPr>
        <p:txBody>
          <a:bodyPr wrap="square" rtlCol="0">
            <a:spAutoFit/>
          </a:bodyPr>
          <a:lstStyle/>
          <a:p>
            <a:r>
              <a:rPr lang="en-US" sz="1200" b="1" dirty="0">
                <a:solidFill>
                  <a:schemeClr val="bg1"/>
                </a:solidFill>
              </a:rPr>
              <a:t>SWiFT Control Building</a:t>
            </a:r>
          </a:p>
        </p:txBody>
      </p:sp>
      <p:sp>
        <p:nvSpPr>
          <p:cNvPr id="10" name="TextBox 9">
            <a:extLst>
              <a:ext uri="{FF2B5EF4-FFF2-40B4-BE49-F238E27FC236}">
                <a16:creationId xmlns:a16="http://schemas.microsoft.com/office/drawing/2014/main" id="{2E9D8095-82A0-438B-8F05-532301E1C294}"/>
              </a:ext>
            </a:extLst>
          </p:cNvPr>
          <p:cNvSpPr txBox="1"/>
          <p:nvPr/>
        </p:nvSpPr>
        <p:spPr>
          <a:xfrm>
            <a:off x="9822193" y="1285841"/>
            <a:ext cx="969375" cy="646331"/>
          </a:xfrm>
          <a:prstGeom prst="rect">
            <a:avLst/>
          </a:prstGeom>
          <a:noFill/>
        </p:spPr>
        <p:txBody>
          <a:bodyPr wrap="square" rtlCol="0">
            <a:spAutoFit/>
          </a:bodyPr>
          <a:lstStyle/>
          <a:p>
            <a:pPr algn="ctr"/>
            <a:r>
              <a:rPr lang="en-US" sz="1200" b="1" dirty="0"/>
              <a:t>TTU NWI 200m MET Tower</a:t>
            </a:r>
          </a:p>
        </p:txBody>
      </p:sp>
      <p:sp>
        <p:nvSpPr>
          <p:cNvPr id="11" name="TextBox 10">
            <a:extLst>
              <a:ext uri="{FF2B5EF4-FFF2-40B4-BE49-F238E27FC236}">
                <a16:creationId xmlns:a16="http://schemas.microsoft.com/office/drawing/2014/main" id="{B16EED3C-7931-4F1F-A8F3-8FCC8D846345}"/>
              </a:ext>
            </a:extLst>
          </p:cNvPr>
          <p:cNvSpPr txBox="1"/>
          <p:nvPr/>
        </p:nvSpPr>
        <p:spPr>
          <a:xfrm>
            <a:off x="2739910" y="1559486"/>
            <a:ext cx="1421062" cy="276999"/>
          </a:xfrm>
          <a:prstGeom prst="rect">
            <a:avLst/>
          </a:prstGeom>
          <a:noFill/>
        </p:spPr>
        <p:txBody>
          <a:bodyPr wrap="square" rtlCol="0">
            <a:spAutoFit/>
          </a:bodyPr>
          <a:lstStyle/>
          <a:p>
            <a:pPr algn="ctr"/>
            <a:r>
              <a:rPr lang="en-US" sz="1200" b="1" dirty="0"/>
              <a:t>SWiFT MET Towers</a:t>
            </a:r>
          </a:p>
        </p:txBody>
      </p:sp>
      <p:sp>
        <p:nvSpPr>
          <p:cNvPr id="12" name="Rectangle: Rounded Corners 11">
            <a:extLst>
              <a:ext uri="{FF2B5EF4-FFF2-40B4-BE49-F238E27FC236}">
                <a16:creationId xmlns:a16="http://schemas.microsoft.com/office/drawing/2014/main" id="{D160E8DF-52C7-4B5F-8BEE-6A9BC7528358}"/>
              </a:ext>
            </a:extLst>
          </p:cNvPr>
          <p:cNvSpPr/>
          <p:nvPr/>
        </p:nvSpPr>
        <p:spPr>
          <a:xfrm>
            <a:off x="4930299" y="5840725"/>
            <a:ext cx="6609977" cy="92244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400" dirty="0">
                <a:solidFill>
                  <a:schemeClr val="bg1"/>
                </a:solidFill>
              </a:rPr>
              <a:t>New capability following integration in early 2023 with the Texas Tech University Global Laboratory for Energy Asset Management and Manufacturing (GLEAMM) will enable microgrid research with multiple substations.</a:t>
            </a:r>
          </a:p>
        </p:txBody>
      </p:sp>
      <p:pic>
        <p:nvPicPr>
          <p:cNvPr id="13" name="Picture 12">
            <a:extLst>
              <a:ext uri="{FF2B5EF4-FFF2-40B4-BE49-F238E27FC236}">
                <a16:creationId xmlns:a16="http://schemas.microsoft.com/office/drawing/2014/main" id="{313D03F4-467D-4C42-BDF3-AA850E495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71583">
            <a:off x="1930472" y="4660945"/>
            <a:ext cx="1540705" cy="581157"/>
          </a:xfrm>
          <a:prstGeom prst="rect">
            <a:avLst/>
          </a:prstGeom>
          <a:solidFill>
            <a:schemeClr val="bg1"/>
          </a:solidFill>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F9226EFF-4539-4067-AD2B-92E9C67367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499" y="5979228"/>
            <a:ext cx="1002301" cy="696600"/>
          </a:xfrm>
          <a:prstGeom prst="rect">
            <a:avLst/>
          </a:prstGeom>
          <a:solidFill>
            <a:schemeClr val="bg1"/>
          </a:solidFill>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EC41DFC0-20B3-4638-8848-77E86EB6C52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18827" y="157263"/>
            <a:ext cx="1572227" cy="512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2834B71-C4B3-488A-8781-07C1158ACD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735" y="205270"/>
            <a:ext cx="1211828" cy="484731"/>
          </a:xfrm>
          <a:prstGeom prst="rect">
            <a:avLst/>
          </a:prstGeom>
        </p:spPr>
      </p:pic>
    </p:spTree>
    <p:extLst>
      <p:ext uri="{BB962C8B-B14F-4D97-AF65-F5344CB8AC3E}">
        <p14:creationId xmlns:p14="http://schemas.microsoft.com/office/powerpoint/2010/main" val="2106248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71F16-B7A8-4C5C-A62B-991B5AF8F810}"/>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9668" y="0"/>
            <a:ext cx="12261668" cy="6858000"/>
          </a:xfrm>
          <a:prstGeom prst="rect">
            <a:avLst/>
          </a:prstGeom>
        </p:spPr>
      </p:pic>
      <p:sp>
        <p:nvSpPr>
          <p:cNvPr id="6" name="Text Placeholder 3">
            <a:extLst>
              <a:ext uri="{FF2B5EF4-FFF2-40B4-BE49-F238E27FC236}">
                <a16:creationId xmlns:a16="http://schemas.microsoft.com/office/drawing/2014/main" id="{8639A21F-58D7-4E22-A211-0E757C7D1442}"/>
              </a:ext>
            </a:extLst>
          </p:cNvPr>
          <p:cNvSpPr txBox="1">
            <a:spLocks/>
          </p:cNvSpPr>
          <p:nvPr/>
        </p:nvSpPr>
        <p:spPr>
          <a:xfrm>
            <a:off x="286296" y="6196296"/>
            <a:ext cx="9589165" cy="5130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hlinkClick r:id="rId3">
                  <a:extLst>
                    <a:ext uri="{A12FA001-AC4F-418D-AE19-62706E023703}">
                      <ahyp:hlinkClr xmlns:ahyp="http://schemas.microsoft.com/office/drawing/2018/hyperlinkcolor" val="tx"/>
                    </a:ext>
                  </a:extLst>
                </a:hlinkClick>
              </a:rPr>
              <a:t>https://energy.sandia.gov/programs/renewable-energy/wind-power/</a:t>
            </a:r>
            <a:r>
              <a:rPr lang="en-US" sz="1800" dirty="0">
                <a:solidFill>
                  <a:schemeClr val="bg1"/>
                </a:solidFill>
              </a:rPr>
              <a:t> </a:t>
            </a:r>
          </a:p>
        </p:txBody>
      </p:sp>
      <p:sp>
        <p:nvSpPr>
          <p:cNvPr id="7" name="TextBox 6">
            <a:extLst>
              <a:ext uri="{FF2B5EF4-FFF2-40B4-BE49-F238E27FC236}">
                <a16:creationId xmlns:a16="http://schemas.microsoft.com/office/drawing/2014/main" id="{5B1E8267-3B9E-4A55-A1CC-3495CB55DD8B}"/>
              </a:ext>
            </a:extLst>
          </p:cNvPr>
          <p:cNvSpPr txBox="1"/>
          <p:nvPr/>
        </p:nvSpPr>
        <p:spPr>
          <a:xfrm>
            <a:off x="122572" y="1073379"/>
            <a:ext cx="5610716" cy="1200329"/>
          </a:xfrm>
          <a:prstGeom prst="rect">
            <a:avLst/>
          </a:prstGeom>
          <a:noFill/>
        </p:spPr>
        <p:txBody>
          <a:bodyPr wrap="square" rtlCol="0">
            <a:spAutoFit/>
          </a:bodyPr>
          <a:lstStyle/>
          <a:p>
            <a:r>
              <a:rPr lang="en-US" b="1" dirty="0">
                <a:solidFill>
                  <a:schemeClr val="bg1"/>
                </a:solidFill>
              </a:rPr>
              <a:t>Scaled Wind Farm Technology (SWiFT) Facility Operated by Sandia National Labs </a:t>
            </a:r>
          </a:p>
          <a:p>
            <a:r>
              <a:rPr lang="en-US" b="1" dirty="0">
                <a:solidFill>
                  <a:schemeClr val="bg1"/>
                </a:solidFill>
              </a:rPr>
              <a:t>for the Department of Energy, </a:t>
            </a:r>
          </a:p>
          <a:p>
            <a:r>
              <a:rPr lang="en-US" b="1" dirty="0">
                <a:solidFill>
                  <a:schemeClr val="bg1"/>
                </a:solidFill>
              </a:rPr>
              <a:t>Wind Energy Technologies Office (WETO)</a:t>
            </a:r>
          </a:p>
        </p:txBody>
      </p:sp>
      <p:pic>
        <p:nvPicPr>
          <p:cNvPr id="8" name="Picture 7">
            <a:extLst>
              <a:ext uri="{FF2B5EF4-FFF2-40B4-BE49-F238E27FC236}">
                <a16:creationId xmlns:a16="http://schemas.microsoft.com/office/drawing/2014/main" id="{A04B0D81-D2C2-450A-8B8D-9D382E93DB5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0769" y="337738"/>
            <a:ext cx="1815956" cy="59232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CTC Ventures Visits Sandia — California Technology Council">
            <a:extLst>
              <a:ext uri="{FF2B5EF4-FFF2-40B4-BE49-F238E27FC236}">
                <a16:creationId xmlns:a16="http://schemas.microsoft.com/office/drawing/2014/main" id="{4B6FBE3D-370E-426C-B369-02C05046C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572" y="249832"/>
            <a:ext cx="1815956" cy="7782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A28BF1C2-A599-41E5-BDDC-FA98611D5F6F}"/>
              </a:ext>
            </a:extLst>
          </p:cNvPr>
          <p:cNvSpPr txBox="1">
            <a:spLocks/>
          </p:cNvSpPr>
          <p:nvPr/>
        </p:nvSpPr>
        <p:spPr>
          <a:xfrm>
            <a:off x="286296" y="4967258"/>
            <a:ext cx="4181217" cy="89665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000" dirty="0">
                <a:solidFill>
                  <a:schemeClr val="bg1"/>
                </a:solidFill>
              </a:rPr>
              <a:t>Contact:</a:t>
            </a:r>
          </a:p>
          <a:p>
            <a:pPr marL="0" indent="0">
              <a:lnSpc>
                <a:spcPct val="120000"/>
              </a:lnSpc>
              <a:spcBef>
                <a:spcPts val="0"/>
              </a:spcBef>
              <a:buNone/>
            </a:pPr>
            <a:r>
              <a:rPr lang="en-US" sz="2000" dirty="0">
                <a:solidFill>
                  <a:schemeClr val="bg1"/>
                </a:solidFill>
              </a:rPr>
              <a:t>Timothy G. (Tim) Riley, SWiFT Project Lead</a:t>
            </a:r>
          </a:p>
          <a:p>
            <a:pPr marL="0" indent="0">
              <a:lnSpc>
                <a:spcPct val="120000"/>
              </a:lnSpc>
              <a:spcBef>
                <a:spcPts val="0"/>
              </a:spcBef>
              <a:buNone/>
            </a:pPr>
            <a:r>
              <a:rPr lang="en-US" sz="2000" dirty="0">
                <a:solidFill>
                  <a:schemeClr val="bg1"/>
                </a:solidFill>
              </a:rPr>
              <a:t>+1 (505) 205-6433</a:t>
            </a:r>
          </a:p>
          <a:p>
            <a:pPr marL="0" indent="0">
              <a:lnSpc>
                <a:spcPct val="120000"/>
              </a:lnSpc>
              <a:spcBef>
                <a:spcPts val="0"/>
              </a:spcBef>
              <a:buNone/>
            </a:pPr>
            <a:r>
              <a:rPr lang="en-US" sz="2000" dirty="0">
                <a:solidFill>
                  <a:schemeClr val="bg1"/>
                </a:solidFill>
                <a:hlinkClick r:id="rId6">
                  <a:extLst>
                    <a:ext uri="{A12FA001-AC4F-418D-AE19-62706E023703}">
                      <ahyp:hlinkClr xmlns:ahyp="http://schemas.microsoft.com/office/drawing/2018/hyperlinkcolor" val="tx"/>
                    </a:ext>
                  </a:extLst>
                </a:hlinkClick>
              </a:rPr>
              <a:t>tgriley@sandia.gov</a:t>
            </a:r>
            <a:r>
              <a:rPr lang="en-US" sz="2000" dirty="0">
                <a:solidFill>
                  <a:schemeClr val="bg1"/>
                </a:solidFill>
              </a:rPr>
              <a:t> </a:t>
            </a:r>
          </a:p>
        </p:txBody>
      </p:sp>
    </p:spTree>
    <p:extLst>
      <p:ext uri="{BB962C8B-B14F-4D97-AF65-F5344CB8AC3E}">
        <p14:creationId xmlns:p14="http://schemas.microsoft.com/office/powerpoint/2010/main" val="3713478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46B11E58-4EFC-42C0-9207-9DF7FB0A3367}"/>
              </a:ext>
            </a:extLst>
          </p:cNvPr>
          <p:cNvCxnSpPr>
            <a:endCxn id="28" idx="2"/>
          </p:cNvCxnSpPr>
          <p:nvPr/>
        </p:nvCxnSpPr>
        <p:spPr>
          <a:xfrm flipH="1">
            <a:off x="3272295" y="3318791"/>
            <a:ext cx="10836" cy="2550287"/>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D6368CC-D770-42AD-9487-4D2C421594EA}"/>
              </a:ext>
            </a:extLst>
          </p:cNvPr>
          <p:cNvSpPr/>
          <p:nvPr/>
        </p:nvSpPr>
        <p:spPr>
          <a:xfrm>
            <a:off x="0" y="896905"/>
            <a:ext cx="12192000" cy="719483"/>
          </a:xfrm>
          <a:prstGeom prst="rect">
            <a:avLst/>
          </a:prstGeom>
          <a:gradFill>
            <a:gsLst>
              <a:gs pos="2000">
                <a:schemeClr val="accent6">
                  <a:alpha val="0"/>
                </a:schemeClr>
              </a:gs>
              <a:gs pos="100000">
                <a:schemeClr val="accent6"/>
              </a:gs>
              <a:gs pos="30000">
                <a:schemeClr val="accent6"/>
              </a:gs>
            </a:gsLst>
            <a:lin ang="240000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2D7745B-DD28-42D5-8BED-979135C3A7AF}"/>
              </a:ext>
            </a:extLst>
          </p:cNvPr>
          <p:cNvSpPr>
            <a:spLocks noGrp="1"/>
          </p:cNvSpPr>
          <p:nvPr>
            <p:ph type="title"/>
          </p:nvPr>
        </p:nvSpPr>
        <p:spPr>
          <a:xfrm>
            <a:off x="2904744" y="209586"/>
            <a:ext cx="9058267" cy="777966"/>
          </a:xfrm>
        </p:spPr>
        <p:txBody>
          <a:bodyPr/>
          <a:lstStyle/>
          <a:p>
            <a:r>
              <a:rPr lang="en-US" dirty="0"/>
              <a:t>What is SWiFT?</a:t>
            </a:r>
          </a:p>
        </p:txBody>
      </p:sp>
      <p:sp>
        <p:nvSpPr>
          <p:cNvPr id="6" name="TextBox 5">
            <a:extLst>
              <a:ext uri="{FF2B5EF4-FFF2-40B4-BE49-F238E27FC236}">
                <a16:creationId xmlns:a16="http://schemas.microsoft.com/office/drawing/2014/main" id="{466CE991-C4C7-476A-AEFA-48F387CDE59B}"/>
              </a:ext>
            </a:extLst>
          </p:cNvPr>
          <p:cNvSpPr txBox="1"/>
          <p:nvPr/>
        </p:nvSpPr>
        <p:spPr>
          <a:xfrm>
            <a:off x="2904744" y="964258"/>
            <a:ext cx="6088008" cy="584775"/>
          </a:xfrm>
          <a:prstGeom prst="rect">
            <a:avLst/>
          </a:prstGeom>
          <a:noFill/>
        </p:spPr>
        <p:txBody>
          <a:bodyPr wrap="square">
            <a:spAutoFit/>
          </a:bodyPr>
          <a:lstStyle/>
          <a:p>
            <a:r>
              <a:rPr lang="en-US" sz="1600" dirty="0">
                <a:solidFill>
                  <a:schemeClr val="bg1"/>
                </a:solidFill>
                <a:latin typeface="Exo 2 Medium" panose="00000600000000000000" pitchFamily="2" charset="0"/>
              </a:rPr>
              <a:t>Enabling rapid, cost-effective research to improve wind plant performance and advance technology.</a:t>
            </a:r>
          </a:p>
        </p:txBody>
      </p:sp>
      <p:pic>
        <p:nvPicPr>
          <p:cNvPr id="10" name="Picture 9">
            <a:extLst>
              <a:ext uri="{FF2B5EF4-FFF2-40B4-BE49-F238E27FC236}">
                <a16:creationId xmlns:a16="http://schemas.microsoft.com/office/drawing/2014/main" id="{63D66DCE-86B7-4991-A2A7-21F691C9085D}"/>
              </a:ext>
            </a:extLst>
          </p:cNvPr>
          <p:cNvPicPr>
            <a:picLocks noChangeAspect="1"/>
          </p:cNvPicPr>
          <p:nvPr/>
        </p:nvPicPr>
        <p:blipFill>
          <a:blip r:embed="rId2"/>
          <a:stretch>
            <a:fillRect/>
          </a:stretch>
        </p:blipFill>
        <p:spPr>
          <a:xfrm>
            <a:off x="9147919" y="1092055"/>
            <a:ext cx="2381250" cy="3419475"/>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3C8A1158-1C0D-44BF-9F01-BC7B3F15E24F}"/>
              </a:ext>
            </a:extLst>
          </p:cNvPr>
          <p:cNvSpPr txBox="1"/>
          <p:nvPr/>
        </p:nvSpPr>
        <p:spPr>
          <a:xfrm>
            <a:off x="8696978" y="4572980"/>
            <a:ext cx="3283132" cy="523220"/>
          </a:xfrm>
          <a:prstGeom prst="rect">
            <a:avLst/>
          </a:prstGeom>
          <a:noFill/>
        </p:spPr>
        <p:txBody>
          <a:bodyPr wrap="square">
            <a:spAutoFit/>
          </a:bodyPr>
          <a:lstStyle/>
          <a:p>
            <a:pPr algn="ctr"/>
            <a:r>
              <a:rPr lang="en-US" sz="1400" dirty="0"/>
              <a:t>Virtual Tour: tours.sandia.gov/SWIFT/</a:t>
            </a:r>
          </a:p>
          <a:p>
            <a:pPr algn="ctr"/>
            <a:r>
              <a:rPr lang="en-US" sz="1400" dirty="0"/>
              <a:t>Website: energy.sandia.gov/SWIFT </a:t>
            </a:r>
          </a:p>
        </p:txBody>
      </p:sp>
      <p:sp>
        <p:nvSpPr>
          <p:cNvPr id="18" name="TextBox 17">
            <a:extLst>
              <a:ext uri="{FF2B5EF4-FFF2-40B4-BE49-F238E27FC236}">
                <a16:creationId xmlns:a16="http://schemas.microsoft.com/office/drawing/2014/main" id="{D475B71D-C4C5-4715-B7D8-6917A5EE4596}"/>
              </a:ext>
            </a:extLst>
          </p:cNvPr>
          <p:cNvSpPr txBox="1"/>
          <p:nvPr/>
        </p:nvSpPr>
        <p:spPr>
          <a:xfrm>
            <a:off x="2904744" y="2949459"/>
            <a:ext cx="5722294" cy="369332"/>
          </a:xfrm>
          <a:prstGeom prst="rect">
            <a:avLst/>
          </a:prstGeom>
          <a:noFill/>
        </p:spPr>
        <p:txBody>
          <a:bodyPr wrap="square">
            <a:spAutoFit/>
          </a:bodyPr>
          <a:lstStyle/>
          <a:p>
            <a:r>
              <a:rPr lang="en-US" u="sng" dirty="0"/>
              <a:t>SWiFT partners with industry and academia to:</a:t>
            </a:r>
          </a:p>
        </p:txBody>
      </p:sp>
      <p:sp>
        <p:nvSpPr>
          <p:cNvPr id="20" name="TextBox 19">
            <a:extLst>
              <a:ext uri="{FF2B5EF4-FFF2-40B4-BE49-F238E27FC236}">
                <a16:creationId xmlns:a16="http://schemas.microsoft.com/office/drawing/2014/main" id="{8DD0848F-19D4-4029-B5CF-9DA0EB715CFE}"/>
              </a:ext>
            </a:extLst>
          </p:cNvPr>
          <p:cNvSpPr txBox="1"/>
          <p:nvPr/>
        </p:nvSpPr>
        <p:spPr>
          <a:xfrm>
            <a:off x="2904744" y="1896074"/>
            <a:ext cx="5925747" cy="923330"/>
          </a:xfrm>
          <a:prstGeom prst="rect">
            <a:avLst/>
          </a:prstGeom>
          <a:noFill/>
        </p:spPr>
        <p:txBody>
          <a:bodyPr wrap="square">
            <a:spAutoFit/>
          </a:bodyPr>
          <a:lstStyle/>
          <a:p>
            <a:r>
              <a:rPr lang="en-US" b="1" dirty="0">
                <a:solidFill>
                  <a:schemeClr val="accent1"/>
                </a:solidFill>
              </a:rPr>
              <a:t>First public facility to use multiple wind turbines to measure turbine performance in a wind farm environment.</a:t>
            </a:r>
          </a:p>
        </p:txBody>
      </p:sp>
      <p:sp>
        <p:nvSpPr>
          <p:cNvPr id="26" name="Rectangle 25">
            <a:extLst>
              <a:ext uri="{FF2B5EF4-FFF2-40B4-BE49-F238E27FC236}">
                <a16:creationId xmlns:a16="http://schemas.microsoft.com/office/drawing/2014/main" id="{5B56DB0B-B2A9-442D-BA51-C799ADF2C2D8}"/>
              </a:ext>
            </a:extLst>
          </p:cNvPr>
          <p:cNvSpPr/>
          <p:nvPr/>
        </p:nvSpPr>
        <p:spPr>
          <a:xfrm>
            <a:off x="3002399" y="3610560"/>
            <a:ext cx="539792" cy="539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D823D69-C8D3-414D-AED4-8E69CD111F92}"/>
              </a:ext>
            </a:extLst>
          </p:cNvPr>
          <p:cNvSpPr/>
          <p:nvPr/>
        </p:nvSpPr>
        <p:spPr>
          <a:xfrm>
            <a:off x="3002399" y="4497725"/>
            <a:ext cx="539792" cy="539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28F0C23-520A-4D3A-B5D3-A08D946F0C97}"/>
              </a:ext>
            </a:extLst>
          </p:cNvPr>
          <p:cNvSpPr/>
          <p:nvPr/>
        </p:nvSpPr>
        <p:spPr>
          <a:xfrm>
            <a:off x="3002399" y="5329286"/>
            <a:ext cx="539792" cy="539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82807820-E52E-478C-942E-5D549148A2F2}"/>
              </a:ext>
            </a:extLst>
          </p:cNvPr>
          <p:cNvSpPr txBox="1"/>
          <p:nvPr/>
        </p:nvSpPr>
        <p:spPr>
          <a:xfrm>
            <a:off x="3649653" y="3547034"/>
            <a:ext cx="5000158" cy="646331"/>
          </a:xfrm>
          <a:prstGeom prst="rect">
            <a:avLst/>
          </a:prstGeom>
          <a:noFill/>
        </p:spPr>
        <p:txBody>
          <a:bodyPr wrap="square">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Reduce turbine-to-turbine interaction and wind plant underperformance</a:t>
            </a:r>
          </a:p>
        </p:txBody>
      </p:sp>
      <p:sp>
        <p:nvSpPr>
          <p:cNvPr id="32" name="TextBox 31">
            <a:extLst>
              <a:ext uri="{FF2B5EF4-FFF2-40B4-BE49-F238E27FC236}">
                <a16:creationId xmlns:a16="http://schemas.microsoft.com/office/drawing/2014/main" id="{4C2961DF-C78E-40A5-B16C-A0163CA17E35}"/>
              </a:ext>
            </a:extLst>
          </p:cNvPr>
          <p:cNvSpPr txBox="1"/>
          <p:nvPr/>
        </p:nvSpPr>
        <p:spPr>
          <a:xfrm>
            <a:off x="3649653" y="4577977"/>
            <a:ext cx="4977385" cy="369332"/>
          </a:xfrm>
          <a:prstGeom prst="rect">
            <a:avLst/>
          </a:prstGeom>
          <a:noFill/>
        </p:spPr>
        <p:txBody>
          <a:bodyPr wrap="square">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Develop advanced wind turbine rotors</a:t>
            </a:r>
          </a:p>
        </p:txBody>
      </p:sp>
      <p:sp>
        <p:nvSpPr>
          <p:cNvPr id="34" name="TextBox 33">
            <a:extLst>
              <a:ext uri="{FF2B5EF4-FFF2-40B4-BE49-F238E27FC236}">
                <a16:creationId xmlns:a16="http://schemas.microsoft.com/office/drawing/2014/main" id="{A899CAD8-20A1-40AB-8EFD-C81FC05CAA27}"/>
              </a:ext>
            </a:extLst>
          </p:cNvPr>
          <p:cNvSpPr txBox="1"/>
          <p:nvPr/>
        </p:nvSpPr>
        <p:spPr>
          <a:xfrm>
            <a:off x="3637155" y="5329286"/>
            <a:ext cx="4977384" cy="646331"/>
          </a:xfrm>
          <a:prstGeom prst="rect">
            <a:avLst/>
          </a:prstGeom>
          <a:noFill/>
        </p:spPr>
        <p:txBody>
          <a:bodyPr wrap="square">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Improve the validity of advanced simulation models</a:t>
            </a:r>
          </a:p>
        </p:txBody>
      </p:sp>
      <p:pic>
        <p:nvPicPr>
          <p:cNvPr id="38" name="Graphic 37" descr="Windy outline">
            <a:extLst>
              <a:ext uri="{FF2B5EF4-FFF2-40B4-BE49-F238E27FC236}">
                <a16:creationId xmlns:a16="http://schemas.microsoft.com/office/drawing/2014/main" id="{25EE19D3-AE42-45EC-A741-9E7DA5D759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2399" y="3610560"/>
            <a:ext cx="539792" cy="539792"/>
          </a:xfrm>
          <a:prstGeom prst="rect">
            <a:avLst/>
          </a:prstGeom>
        </p:spPr>
      </p:pic>
      <p:pic>
        <p:nvPicPr>
          <p:cNvPr id="42" name="Graphic 41" descr="Wind Turbines with solid fill">
            <a:extLst>
              <a:ext uri="{FF2B5EF4-FFF2-40B4-BE49-F238E27FC236}">
                <a16:creationId xmlns:a16="http://schemas.microsoft.com/office/drawing/2014/main" id="{74DF14E5-C8E9-48FC-B7E8-35EA25ED0E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7829" y="4572980"/>
            <a:ext cx="408932" cy="408932"/>
          </a:xfrm>
          <a:prstGeom prst="rect">
            <a:avLst/>
          </a:prstGeom>
        </p:spPr>
      </p:pic>
      <p:pic>
        <p:nvPicPr>
          <p:cNvPr id="44" name="Graphic 43" descr="Computer with solid fill">
            <a:extLst>
              <a:ext uri="{FF2B5EF4-FFF2-40B4-BE49-F238E27FC236}">
                <a16:creationId xmlns:a16="http://schemas.microsoft.com/office/drawing/2014/main" id="{DE674636-7549-42A4-B389-3786994707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5507" y="5360512"/>
            <a:ext cx="461399" cy="461399"/>
          </a:xfrm>
          <a:prstGeom prst="rect">
            <a:avLst/>
          </a:prstGeom>
        </p:spPr>
      </p:pic>
    </p:spTree>
    <p:extLst>
      <p:ext uri="{BB962C8B-B14F-4D97-AF65-F5344CB8AC3E}">
        <p14:creationId xmlns:p14="http://schemas.microsoft.com/office/powerpoint/2010/main" val="370230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4F46-065A-484A-96AC-0E4136CD53D3}"/>
              </a:ext>
            </a:extLst>
          </p:cNvPr>
          <p:cNvSpPr>
            <a:spLocks noGrp="1"/>
          </p:cNvSpPr>
          <p:nvPr>
            <p:ph type="title"/>
          </p:nvPr>
        </p:nvSpPr>
        <p:spPr/>
        <p:txBody>
          <a:bodyPr/>
          <a:lstStyle/>
          <a:p>
            <a:r>
              <a:rPr lang="en-US" dirty="0"/>
              <a:t>Why are we here today?</a:t>
            </a:r>
          </a:p>
        </p:txBody>
      </p:sp>
    </p:spTree>
    <p:extLst>
      <p:ext uri="{BB962C8B-B14F-4D97-AF65-F5344CB8AC3E}">
        <p14:creationId xmlns:p14="http://schemas.microsoft.com/office/powerpoint/2010/main" val="256833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E6B9-1FA5-48F1-A726-C4F204D9B242}"/>
              </a:ext>
            </a:extLst>
          </p:cNvPr>
          <p:cNvSpPr>
            <a:spLocks noGrp="1"/>
          </p:cNvSpPr>
          <p:nvPr>
            <p:ph type="title"/>
          </p:nvPr>
        </p:nvSpPr>
        <p:spPr>
          <a:xfrm>
            <a:off x="1073476" y="4847571"/>
            <a:ext cx="10058400" cy="570225"/>
          </a:xfrm>
        </p:spPr>
        <p:txBody>
          <a:bodyPr/>
          <a:lstStyle/>
          <a:p>
            <a:r>
              <a:rPr lang="en-US" sz="4800" dirty="0"/>
              <a:t>Facility Details</a:t>
            </a:r>
          </a:p>
        </p:txBody>
      </p:sp>
      <p:sp>
        <p:nvSpPr>
          <p:cNvPr id="4" name="TextBox 3">
            <a:extLst>
              <a:ext uri="{FF2B5EF4-FFF2-40B4-BE49-F238E27FC236}">
                <a16:creationId xmlns:a16="http://schemas.microsoft.com/office/drawing/2014/main" id="{B89599A0-D0C4-4CF2-BE97-566C99D84EAC}"/>
              </a:ext>
            </a:extLst>
          </p:cNvPr>
          <p:cNvSpPr txBox="1"/>
          <p:nvPr/>
        </p:nvSpPr>
        <p:spPr>
          <a:xfrm>
            <a:off x="1146628" y="5506111"/>
            <a:ext cx="9912096" cy="338554"/>
          </a:xfrm>
          <a:prstGeom prst="rect">
            <a:avLst/>
          </a:prstGeom>
          <a:noFill/>
        </p:spPr>
        <p:txBody>
          <a:bodyPr wrap="square">
            <a:spAutoFit/>
          </a:bodyPr>
          <a:lstStyle/>
          <a:p>
            <a:pPr algn="ctr"/>
            <a:r>
              <a:rPr lang="en-US" sz="1600" i="1" dirty="0">
                <a:solidFill>
                  <a:schemeClr val="accent6"/>
                </a:solidFill>
              </a:rPr>
              <a:t>A Sandia National Labs premiere Wind Energy and Microgrid User Research Facility </a:t>
            </a:r>
          </a:p>
        </p:txBody>
      </p:sp>
    </p:spTree>
    <p:extLst>
      <p:ext uri="{BB962C8B-B14F-4D97-AF65-F5344CB8AC3E}">
        <p14:creationId xmlns:p14="http://schemas.microsoft.com/office/powerpoint/2010/main" val="2638241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EEF2DDA-422E-45C0-98AD-15297B70D150}"/>
              </a:ext>
            </a:extLst>
          </p:cNvPr>
          <p:cNvSpPr/>
          <p:nvPr/>
        </p:nvSpPr>
        <p:spPr>
          <a:xfrm>
            <a:off x="8305732" y="2241017"/>
            <a:ext cx="3426475" cy="3878255"/>
          </a:xfrm>
          <a:prstGeom prst="rect">
            <a:avLst/>
          </a:prstGeom>
          <a:solidFill>
            <a:schemeClr val="accent6">
              <a:alpha val="4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DB9DF7-9592-4C60-BBA2-3B65764DED67}"/>
              </a:ext>
            </a:extLst>
          </p:cNvPr>
          <p:cNvSpPr txBox="1"/>
          <p:nvPr/>
        </p:nvSpPr>
        <p:spPr>
          <a:xfrm>
            <a:off x="4071262" y="2486268"/>
            <a:ext cx="3534855" cy="817245"/>
          </a:xfrm>
          <a:prstGeom prst="roundRect">
            <a:avLst/>
          </a:prstGeom>
          <a:solidFill>
            <a:schemeClr val="bg2">
              <a:lumMod val="50000"/>
              <a:alpha val="80000"/>
            </a:schemeClr>
          </a:solidFill>
        </p:spPr>
        <p:txBody>
          <a:bodyPr wrap="square" rtlCol="0">
            <a:spAutoFit/>
          </a:bodyPr>
          <a:lstStyle/>
          <a:p>
            <a:pPr algn="ctr"/>
            <a:r>
              <a:rPr lang="en-US" sz="1050" dirty="0">
                <a:solidFill>
                  <a:schemeClr val="bg1"/>
                </a:solidFill>
                <a:latin typeface="Exo 2 SemiBold" pitchFamily="2" charset="0"/>
              </a:rPr>
              <a:t>Reese Technology Center</a:t>
            </a:r>
          </a:p>
          <a:p>
            <a:pPr algn="ctr"/>
            <a:r>
              <a:rPr lang="en-US" sz="1050" dirty="0">
                <a:solidFill>
                  <a:schemeClr val="bg1"/>
                </a:solidFill>
                <a:latin typeface="Exo 2 SemiBold" pitchFamily="2" charset="0"/>
              </a:rPr>
              <a:t>Lubbock, TX</a:t>
            </a:r>
          </a:p>
          <a:p>
            <a:pPr algn="ctr"/>
            <a:endParaRPr lang="en-US" sz="1050" dirty="0">
              <a:solidFill>
                <a:schemeClr val="bg1"/>
              </a:solidFill>
              <a:latin typeface="Exo 2 SemiBold" pitchFamily="2" charset="0"/>
            </a:endParaRPr>
          </a:p>
          <a:p>
            <a:pPr algn="ctr"/>
            <a:endParaRPr lang="en-US" sz="1050" dirty="0">
              <a:solidFill>
                <a:schemeClr val="bg1"/>
              </a:solidFill>
              <a:latin typeface="Exo 2 SemiBold" pitchFamily="2" charset="0"/>
            </a:endParaRPr>
          </a:p>
        </p:txBody>
      </p:sp>
      <p:sp>
        <p:nvSpPr>
          <p:cNvPr id="9" name="Rectangle 8">
            <a:extLst>
              <a:ext uri="{FF2B5EF4-FFF2-40B4-BE49-F238E27FC236}">
                <a16:creationId xmlns:a16="http://schemas.microsoft.com/office/drawing/2014/main" id="{CDDC6126-48B6-466B-A2E6-19116F6A9E68}"/>
              </a:ext>
            </a:extLst>
          </p:cNvPr>
          <p:cNvSpPr/>
          <p:nvPr/>
        </p:nvSpPr>
        <p:spPr>
          <a:xfrm>
            <a:off x="0" y="986355"/>
            <a:ext cx="12192000" cy="719483"/>
          </a:xfrm>
          <a:prstGeom prst="rect">
            <a:avLst/>
          </a:prstGeom>
          <a:gradFill>
            <a:gsLst>
              <a:gs pos="2000">
                <a:schemeClr val="accent6">
                  <a:alpha val="0"/>
                </a:schemeClr>
              </a:gs>
              <a:gs pos="100000">
                <a:schemeClr val="accent6"/>
              </a:gs>
              <a:gs pos="30000">
                <a:schemeClr val="accent6"/>
              </a:gs>
            </a:gsLst>
            <a:lin ang="240000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31A2AF8-B266-4431-A679-8109C5211F04}"/>
              </a:ext>
            </a:extLst>
          </p:cNvPr>
          <p:cNvSpPr>
            <a:spLocks noGrp="1"/>
          </p:cNvSpPr>
          <p:nvPr>
            <p:ph type="title"/>
          </p:nvPr>
        </p:nvSpPr>
        <p:spPr/>
        <p:txBody>
          <a:bodyPr/>
          <a:lstStyle/>
          <a:p>
            <a:r>
              <a:rPr lang="en-US" dirty="0"/>
              <a:t>Well-suited Wind Research </a:t>
            </a:r>
            <a:r>
              <a:rPr lang="en-US" u="sng" dirty="0"/>
              <a:t>Location</a:t>
            </a:r>
          </a:p>
        </p:txBody>
      </p:sp>
      <p:sp>
        <p:nvSpPr>
          <p:cNvPr id="6" name="Content Placeholder 5">
            <a:extLst>
              <a:ext uri="{FF2B5EF4-FFF2-40B4-BE49-F238E27FC236}">
                <a16:creationId xmlns:a16="http://schemas.microsoft.com/office/drawing/2014/main" id="{AF90A919-F50C-43CA-A297-13DE0804A973}"/>
              </a:ext>
            </a:extLst>
          </p:cNvPr>
          <p:cNvSpPr>
            <a:spLocks noGrp="1"/>
          </p:cNvSpPr>
          <p:nvPr>
            <p:ph idx="1"/>
          </p:nvPr>
        </p:nvSpPr>
        <p:spPr>
          <a:xfrm>
            <a:off x="8453130" y="4830276"/>
            <a:ext cx="3131679" cy="1121488"/>
          </a:xfrm>
        </p:spPr>
        <p:txBody>
          <a:bodyPr>
            <a:noAutofit/>
          </a:bodyPr>
          <a:lstStyle/>
          <a:p>
            <a:pPr marL="0" indent="0" algn="ctr">
              <a:buNone/>
            </a:pP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7.5 m/s at 50 m,     Class 5 wind site with consistent south wind, 180.5°average</a:t>
            </a:r>
          </a:p>
        </p:txBody>
      </p:sp>
      <p:sp>
        <p:nvSpPr>
          <p:cNvPr id="8" name="TextBox 7">
            <a:extLst>
              <a:ext uri="{FF2B5EF4-FFF2-40B4-BE49-F238E27FC236}">
                <a16:creationId xmlns:a16="http://schemas.microsoft.com/office/drawing/2014/main" id="{2136E3DF-EB63-4668-B8C8-C333932357A1}"/>
              </a:ext>
            </a:extLst>
          </p:cNvPr>
          <p:cNvSpPr txBox="1"/>
          <p:nvPr/>
        </p:nvSpPr>
        <p:spPr>
          <a:xfrm>
            <a:off x="1563257" y="1071382"/>
            <a:ext cx="9025496" cy="584775"/>
          </a:xfrm>
          <a:prstGeom prst="rect">
            <a:avLst/>
          </a:prstGeom>
          <a:noFill/>
        </p:spPr>
        <p:txBody>
          <a:bodyPr wrap="square">
            <a:spAutoFit/>
          </a:bodyPr>
          <a:lstStyle/>
          <a:p>
            <a:r>
              <a:rPr lang="en-US" sz="1600" dirty="0">
                <a:solidFill>
                  <a:schemeClr val="bg1"/>
                </a:solidFill>
              </a:rPr>
              <a:t>The SWiFT Facility, a premiere wind research test facility, is located on a secure and unobstructed location, the Reese Technology Center (formerly Reese Air Force Base). </a:t>
            </a:r>
          </a:p>
        </p:txBody>
      </p:sp>
      <p:sp>
        <p:nvSpPr>
          <p:cNvPr id="10" name="5-Point Star 1">
            <a:extLst>
              <a:ext uri="{FF2B5EF4-FFF2-40B4-BE49-F238E27FC236}">
                <a16:creationId xmlns:a16="http://schemas.microsoft.com/office/drawing/2014/main" id="{4AC287FE-D160-4FE5-970C-AE420FAFA683}"/>
              </a:ext>
            </a:extLst>
          </p:cNvPr>
          <p:cNvSpPr/>
          <p:nvPr/>
        </p:nvSpPr>
        <p:spPr bwMode="auto">
          <a:xfrm>
            <a:off x="5048849" y="4433534"/>
            <a:ext cx="182878" cy="182878"/>
          </a:xfrm>
          <a:prstGeom prst="star5">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a:solidFill>
                <a:prstClr val="black"/>
              </a:solidFill>
              <a:latin typeface="Arial"/>
            </a:endParaRPr>
          </a:p>
        </p:txBody>
      </p:sp>
      <p:pic>
        <p:nvPicPr>
          <p:cNvPr id="11" name="Picture 2">
            <a:extLst>
              <a:ext uri="{FF2B5EF4-FFF2-40B4-BE49-F238E27FC236}">
                <a16:creationId xmlns:a16="http://schemas.microsoft.com/office/drawing/2014/main" id="{1BD76252-B17C-4D8A-8D57-28EE6B55E0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410"/>
          <a:stretch/>
        </p:blipFill>
        <p:spPr bwMode="auto">
          <a:xfrm>
            <a:off x="371333" y="2036985"/>
            <a:ext cx="2652860" cy="19748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2F61FDF-47FF-4D92-B7B2-1D0AA264499D}"/>
              </a:ext>
            </a:extLst>
          </p:cNvPr>
          <p:cNvSpPr txBox="1"/>
          <p:nvPr/>
        </p:nvSpPr>
        <p:spPr>
          <a:xfrm>
            <a:off x="8824305" y="4515239"/>
            <a:ext cx="2312419" cy="215444"/>
          </a:xfrm>
          <a:prstGeom prst="rect">
            <a:avLst/>
          </a:prstGeom>
          <a:noFill/>
        </p:spPr>
        <p:txBody>
          <a:bodyPr wrap="square">
            <a:spAutoFit/>
          </a:bodyPr>
          <a:lstStyle/>
          <a:p>
            <a:pPr algn="ctr"/>
            <a:r>
              <a:rPr lang="en-US" sz="800" dirty="0">
                <a:effectLst/>
                <a:latin typeface="Open Sans" panose="020B0606030504020204" pitchFamily="34" charset="0"/>
                <a:ea typeface="Open Sans" panose="020B0606030504020204" pitchFamily="34" charset="0"/>
                <a:cs typeface="Open Sans" panose="020B0606030504020204" pitchFamily="34" charset="0"/>
              </a:rPr>
              <a:t>Courtesy </a:t>
            </a:r>
            <a:r>
              <a:rPr lang="en-US" sz="800" u="sng" dirty="0">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Texas Tech University</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A3B2DB-D0A8-42DB-9F68-C319F175EE65}"/>
              </a:ext>
            </a:extLst>
          </p:cNvPr>
          <p:cNvSpPr txBox="1"/>
          <p:nvPr/>
        </p:nvSpPr>
        <p:spPr>
          <a:xfrm>
            <a:off x="230099" y="6132428"/>
            <a:ext cx="2884134" cy="215444"/>
          </a:xfrm>
          <a:prstGeom prst="rect">
            <a:avLst/>
          </a:prstGeom>
          <a:noFill/>
        </p:spPr>
        <p:txBody>
          <a:bodyPr wrap="square">
            <a:spAutoFit/>
          </a:bodyPr>
          <a:lstStyle/>
          <a:p>
            <a:pPr marL="0" marR="0" algn="ctr">
              <a:spcBef>
                <a:spcPts val="0"/>
              </a:spcBef>
              <a:spcAft>
                <a:spcPts val="0"/>
              </a:spcAft>
            </a:pPr>
            <a:r>
              <a:rPr lang="en-US" sz="800" dirty="0">
                <a:latin typeface="Open Sans" panose="020B0606030504020204" pitchFamily="34" charset="0"/>
                <a:ea typeface="Open Sans" panose="020B0606030504020204" pitchFamily="34" charset="0"/>
                <a:cs typeface="Open Sans" panose="020B0606030504020204" pitchFamily="34" charset="0"/>
              </a:rPr>
              <a:t>Courtesy </a:t>
            </a:r>
            <a:r>
              <a:rPr lang="en-US" sz="800"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National Renewable Energy Laboratory</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A91149AC-ACBE-457B-A92F-92C9DDF79941}"/>
              </a:ext>
            </a:extLst>
          </p:cNvPr>
          <p:cNvPicPr>
            <a:picLocks noChangeAspect="1"/>
          </p:cNvPicPr>
          <p:nvPr/>
        </p:nvPicPr>
        <p:blipFill>
          <a:blip r:embed="rId5"/>
          <a:stretch>
            <a:fillRect/>
          </a:stretch>
        </p:blipFill>
        <p:spPr>
          <a:xfrm>
            <a:off x="371333" y="4113947"/>
            <a:ext cx="2652860" cy="2018481"/>
          </a:xfrm>
          <a:prstGeom prst="rect">
            <a:avLst/>
          </a:prstGeom>
          <a:ln>
            <a:solidFill>
              <a:schemeClr val="tx1"/>
            </a:solidFill>
          </a:ln>
        </p:spPr>
      </p:pic>
      <p:pic>
        <p:nvPicPr>
          <p:cNvPr id="16" name="Picture 15">
            <a:extLst>
              <a:ext uri="{FF2B5EF4-FFF2-40B4-BE49-F238E27FC236}">
                <a16:creationId xmlns:a16="http://schemas.microsoft.com/office/drawing/2014/main" id="{5FDE8918-0D4A-4C82-A8BD-4AFADC3CF8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071263" y="2939466"/>
            <a:ext cx="3534854" cy="2329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7" name="Straight Arrow Connector 16">
            <a:extLst>
              <a:ext uri="{FF2B5EF4-FFF2-40B4-BE49-F238E27FC236}">
                <a16:creationId xmlns:a16="http://schemas.microsoft.com/office/drawing/2014/main" id="{A58291D0-1DD7-4643-A26C-42652A758179}"/>
              </a:ext>
            </a:extLst>
          </p:cNvPr>
          <p:cNvCxnSpPr>
            <a:cxnSpLocks/>
          </p:cNvCxnSpPr>
          <p:nvPr/>
        </p:nvCxnSpPr>
        <p:spPr>
          <a:xfrm flipV="1">
            <a:off x="4507647" y="4524973"/>
            <a:ext cx="0" cy="1023537"/>
          </a:xfrm>
          <a:prstGeom prst="straightConnector1">
            <a:avLst/>
          </a:prstGeom>
          <a:ln w="31750">
            <a:tailEnd type="triangle"/>
          </a:ln>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CCB323D-E3D2-48D4-8D55-54578DB960A7}"/>
              </a:ext>
            </a:extLst>
          </p:cNvPr>
          <p:cNvSpPr txBox="1"/>
          <p:nvPr/>
        </p:nvSpPr>
        <p:spPr>
          <a:xfrm>
            <a:off x="4020135" y="5548510"/>
            <a:ext cx="1211592" cy="400110"/>
          </a:xfrm>
          <a:prstGeom prst="rect">
            <a:avLst/>
          </a:prstGeom>
          <a:noFill/>
          <a:ln w="15875">
            <a:solidFill>
              <a:schemeClr val="accent3"/>
            </a:solidFill>
          </a:ln>
        </p:spPr>
        <p:txBody>
          <a:bodyPr wrap="square" rtlCol="0">
            <a:spAutoFit/>
          </a:bodyPr>
          <a:lstStyle/>
          <a:p>
            <a:pPr algn="ctr"/>
            <a:r>
              <a:rPr lang="en-US" sz="1000" dirty="0"/>
              <a:t>SWiFT Facility Turbine Field Site</a:t>
            </a:r>
          </a:p>
        </p:txBody>
      </p:sp>
      <p:cxnSp>
        <p:nvCxnSpPr>
          <p:cNvPr id="20" name="Straight Arrow Connector 19">
            <a:extLst>
              <a:ext uri="{FF2B5EF4-FFF2-40B4-BE49-F238E27FC236}">
                <a16:creationId xmlns:a16="http://schemas.microsoft.com/office/drawing/2014/main" id="{0FC4B8B1-9067-4EC3-84D1-8517D73B7442}"/>
              </a:ext>
            </a:extLst>
          </p:cNvPr>
          <p:cNvCxnSpPr>
            <a:cxnSpLocks/>
          </p:cNvCxnSpPr>
          <p:nvPr/>
        </p:nvCxnSpPr>
        <p:spPr>
          <a:xfrm flipH="1" flipV="1">
            <a:off x="6973315" y="3448833"/>
            <a:ext cx="41257" cy="2099677"/>
          </a:xfrm>
          <a:prstGeom prst="straightConnector1">
            <a:avLst/>
          </a:prstGeom>
          <a:ln w="31750">
            <a:tailEnd type="triangle"/>
          </a:ln>
        </p:spPr>
        <p:style>
          <a:lnRef idx="1">
            <a:schemeClr val="accent3"/>
          </a:lnRef>
          <a:fillRef idx="0">
            <a:schemeClr val="accent3"/>
          </a:fillRef>
          <a:effectRef idx="0">
            <a:schemeClr val="accent3"/>
          </a:effectRef>
          <a:fontRef idx="minor">
            <a:schemeClr val="tx1"/>
          </a:fontRef>
        </p:style>
      </p:cxnSp>
      <p:sp>
        <p:nvSpPr>
          <p:cNvPr id="22" name="Star: 5 Points 21">
            <a:extLst>
              <a:ext uri="{FF2B5EF4-FFF2-40B4-BE49-F238E27FC236}">
                <a16:creationId xmlns:a16="http://schemas.microsoft.com/office/drawing/2014/main" id="{71FB9678-8C1A-45F9-ACC4-2D3C8563AFC9}"/>
              </a:ext>
            </a:extLst>
          </p:cNvPr>
          <p:cNvSpPr/>
          <p:nvPr/>
        </p:nvSpPr>
        <p:spPr>
          <a:xfrm>
            <a:off x="1395826" y="3052757"/>
            <a:ext cx="167431" cy="170208"/>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5D45B1E2-D089-40C9-B828-8856017AA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13" r="897"/>
          <a:stretch/>
        </p:blipFill>
        <p:spPr bwMode="auto">
          <a:xfrm>
            <a:off x="8676198" y="2530409"/>
            <a:ext cx="2608635" cy="19848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186483A-9D94-4364-BAC1-52DFD30E19B5}"/>
              </a:ext>
            </a:extLst>
          </p:cNvPr>
          <p:cNvSpPr txBox="1"/>
          <p:nvPr/>
        </p:nvSpPr>
        <p:spPr>
          <a:xfrm>
            <a:off x="6475841" y="5548510"/>
            <a:ext cx="1077462" cy="400110"/>
          </a:xfrm>
          <a:prstGeom prst="rect">
            <a:avLst/>
          </a:prstGeom>
          <a:noFill/>
          <a:ln w="15875">
            <a:solidFill>
              <a:schemeClr val="accent3"/>
            </a:solidFill>
          </a:ln>
        </p:spPr>
        <p:txBody>
          <a:bodyPr wrap="square" rtlCol="0">
            <a:spAutoFit/>
          </a:bodyPr>
          <a:lstStyle/>
          <a:p>
            <a:pPr algn="ctr"/>
            <a:r>
              <a:rPr lang="en-US" sz="1000" dirty="0"/>
              <a:t>SWiFT Facility Building 350</a:t>
            </a:r>
          </a:p>
        </p:txBody>
      </p:sp>
      <p:sp>
        <p:nvSpPr>
          <p:cNvPr id="35" name="Right Brace 34">
            <a:extLst>
              <a:ext uri="{FF2B5EF4-FFF2-40B4-BE49-F238E27FC236}">
                <a16:creationId xmlns:a16="http://schemas.microsoft.com/office/drawing/2014/main" id="{2ABC3249-5D93-4026-96E9-83D6B09EC3F5}"/>
              </a:ext>
            </a:extLst>
          </p:cNvPr>
          <p:cNvSpPr/>
          <p:nvPr/>
        </p:nvSpPr>
        <p:spPr>
          <a:xfrm>
            <a:off x="3071458" y="2049977"/>
            <a:ext cx="799635" cy="4082451"/>
          </a:xfrm>
          <a:prstGeom prst="rightBrace">
            <a:avLst>
              <a:gd name="adj1" fmla="val 127635"/>
              <a:gd name="adj2" fmla="val 50000"/>
            </a:avLst>
          </a:pr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00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10"/>
                                        </p:tgtEl>
                                        <p:attrNameLst>
                                          <p:attrName>style.color</p:attrName>
                                        </p:attrNameLst>
                                      </p:cBhvr>
                                      <p:to>
                                        <a:schemeClr val="bg1"/>
                                      </p:to>
                                    </p:animClr>
                                    <p:animClr clrSpc="rgb" dir="cw">
                                      <p:cBhvr>
                                        <p:cTn id="7" dur="500" autoRev="1" fill="remove"/>
                                        <p:tgtEl>
                                          <p:spTgt spid="10"/>
                                        </p:tgtEl>
                                        <p:attrNameLst>
                                          <p:attrName>fillcolor</p:attrName>
                                        </p:attrNameLst>
                                      </p:cBhvr>
                                      <p:to>
                                        <a:schemeClr val="bg1"/>
                                      </p:to>
                                    </p:animClr>
                                    <p:set>
                                      <p:cBhvr>
                                        <p:cTn id="8" dur="500" autoRev="1" fill="remove"/>
                                        <p:tgtEl>
                                          <p:spTgt spid="10"/>
                                        </p:tgtEl>
                                        <p:attrNameLst>
                                          <p:attrName>fill.type</p:attrName>
                                        </p:attrNameLst>
                                      </p:cBhvr>
                                      <p:to>
                                        <p:strVal val="solid"/>
                                      </p:to>
                                    </p:set>
                                    <p:set>
                                      <p:cBhvr>
                                        <p:cTn id="9" dur="50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F4EDD1-1DF4-48F6-BD7D-94DEE714918D}"/>
              </a:ext>
            </a:extLst>
          </p:cNvPr>
          <p:cNvSpPr/>
          <p:nvPr/>
        </p:nvSpPr>
        <p:spPr>
          <a:xfrm>
            <a:off x="0" y="307044"/>
            <a:ext cx="12192000" cy="719483"/>
          </a:xfrm>
          <a:prstGeom prst="rect">
            <a:avLst/>
          </a:prstGeom>
          <a:gradFill>
            <a:gsLst>
              <a:gs pos="2000">
                <a:schemeClr val="bg2">
                  <a:alpha val="0"/>
                </a:schemeClr>
              </a:gs>
              <a:gs pos="100000">
                <a:schemeClr val="bg2"/>
              </a:gs>
              <a:gs pos="30000">
                <a:schemeClr val="bg2"/>
              </a:gs>
            </a:gsLst>
            <a:lin ang="240000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783EA-83D4-4062-95D0-BE3F9F1E403E}"/>
              </a:ext>
            </a:extLst>
          </p:cNvPr>
          <p:cNvSpPr>
            <a:spLocks noGrp="1"/>
          </p:cNvSpPr>
          <p:nvPr>
            <p:ph type="title"/>
          </p:nvPr>
        </p:nvSpPr>
        <p:spPr>
          <a:xfrm>
            <a:off x="2862072" y="410390"/>
            <a:ext cx="9100939" cy="512790"/>
          </a:xfrm>
        </p:spPr>
        <p:txBody>
          <a:bodyPr/>
          <a:lstStyle/>
          <a:p>
            <a:r>
              <a:rPr lang="en-US" sz="2000" i="1" dirty="0"/>
              <a:t>Rapidly </a:t>
            </a:r>
            <a:r>
              <a:rPr lang="en-US" sz="2000" dirty="0"/>
              <a:t>and </a:t>
            </a:r>
            <a:r>
              <a:rPr lang="en-US" sz="2000" i="1" dirty="0"/>
              <a:t>Economically</a:t>
            </a:r>
            <a:r>
              <a:rPr lang="en-US" sz="2000" dirty="0"/>
              <a:t> evaluate open wind energy research questions</a:t>
            </a:r>
          </a:p>
        </p:txBody>
      </p:sp>
      <p:sp>
        <p:nvSpPr>
          <p:cNvPr id="3" name="Text Placeholder 2">
            <a:extLst>
              <a:ext uri="{FF2B5EF4-FFF2-40B4-BE49-F238E27FC236}">
                <a16:creationId xmlns:a16="http://schemas.microsoft.com/office/drawing/2014/main" id="{6071E347-BEEA-4C53-A8C1-CC3D9D2934D2}"/>
              </a:ext>
            </a:extLst>
          </p:cNvPr>
          <p:cNvSpPr>
            <a:spLocks noGrp="1"/>
          </p:cNvSpPr>
          <p:nvPr>
            <p:ph type="body" sz="quarter" idx="12"/>
          </p:nvPr>
        </p:nvSpPr>
        <p:spPr/>
        <p:txBody>
          <a:bodyPr>
            <a:noAutofit/>
          </a:bodyPr>
          <a:lstStyle/>
          <a:p>
            <a:pPr marL="0" indent="0" algn="ctr">
              <a:buNone/>
            </a:pPr>
            <a:r>
              <a:rPr lang="en-US" sz="2800" dirty="0"/>
              <a:t>Equipment </a:t>
            </a:r>
          </a:p>
          <a:p>
            <a:pPr marL="0" indent="0" algn="ctr">
              <a:buNone/>
            </a:pPr>
            <a:r>
              <a:rPr lang="en-US" sz="2800" dirty="0"/>
              <a:t>&amp;</a:t>
            </a:r>
          </a:p>
          <a:p>
            <a:pPr marL="0" indent="0" algn="ctr">
              <a:buNone/>
            </a:pPr>
            <a:r>
              <a:rPr lang="en-US" sz="2800" dirty="0"/>
              <a:t>Facilities</a:t>
            </a:r>
          </a:p>
        </p:txBody>
      </p:sp>
      <p:sp>
        <p:nvSpPr>
          <p:cNvPr id="4" name="Text Placeholder 3">
            <a:extLst>
              <a:ext uri="{FF2B5EF4-FFF2-40B4-BE49-F238E27FC236}">
                <a16:creationId xmlns:a16="http://schemas.microsoft.com/office/drawing/2014/main" id="{49370000-8808-44AF-BB56-36D09431D163}"/>
              </a:ext>
            </a:extLst>
          </p:cNvPr>
          <p:cNvSpPr>
            <a:spLocks noGrp="1"/>
          </p:cNvSpPr>
          <p:nvPr>
            <p:ph type="body" sz="quarter" idx="13"/>
          </p:nvPr>
        </p:nvSpPr>
        <p:spPr>
          <a:xfrm>
            <a:off x="2862072" y="4124996"/>
            <a:ext cx="6565392" cy="2447593"/>
          </a:xfrm>
        </p:spPr>
        <p:txBody>
          <a:bodyPr>
            <a:normAutofit fontScale="92500" lnSpcReduction="10000"/>
          </a:bodyPr>
          <a:lstStyle/>
          <a:p>
            <a:pPr marL="285750" indent="-285750">
              <a:buFont typeface="Wingdings" pitchFamily="2" charset="2"/>
              <a:buChar char="§"/>
            </a:pPr>
            <a:r>
              <a:rPr lang="en-US" sz="1400" dirty="0">
                <a:solidFill>
                  <a:schemeClr val="tx1"/>
                </a:solidFill>
                <a:latin typeface="+mn-lt"/>
                <a:cs typeface="Arial" panose="020B0604020202020204" pitchFamily="34" charset="0"/>
              </a:rPr>
              <a:t>Three variable-speed 300-kW variable-pitch modified wind turbines with full power conversion</a:t>
            </a:r>
          </a:p>
          <a:p>
            <a:pPr marL="285750" indent="-285750">
              <a:buFont typeface="Wingdings" pitchFamily="2" charset="2"/>
              <a:buChar char="§"/>
            </a:pPr>
            <a:r>
              <a:rPr lang="en-US" sz="1400" dirty="0">
                <a:solidFill>
                  <a:schemeClr val="tx1"/>
                </a:solidFill>
                <a:latin typeface="+mn-lt"/>
                <a:cs typeface="Arial" panose="020B0604020202020204" pitchFamily="34" charset="0"/>
              </a:rPr>
              <a:t>Complete turbine / rotor state instrumentation</a:t>
            </a:r>
          </a:p>
          <a:p>
            <a:pPr marL="285750" indent="-285750">
              <a:buFont typeface="Wingdings" pitchFamily="2" charset="2"/>
              <a:buChar char="§"/>
            </a:pPr>
            <a:r>
              <a:rPr lang="en-US" sz="1400" dirty="0">
                <a:solidFill>
                  <a:schemeClr val="tx1"/>
                </a:solidFill>
                <a:latin typeface="+mn-lt"/>
                <a:cs typeface="Arial" panose="020B0604020202020204" pitchFamily="34" charset="0"/>
              </a:rPr>
              <a:t>Two 80m meteorological towers equipped with cup and sonic anemometers</a:t>
            </a:r>
          </a:p>
          <a:p>
            <a:pPr marL="285750" indent="-285750">
              <a:buFont typeface="Wingdings" pitchFamily="2" charset="2"/>
              <a:buChar char="§"/>
            </a:pPr>
            <a:r>
              <a:rPr lang="en-US" sz="1400" dirty="0">
                <a:solidFill>
                  <a:schemeClr val="tx1"/>
                </a:solidFill>
                <a:latin typeface="+mn-lt"/>
                <a:cs typeface="Arial" panose="020B0604020202020204" pitchFamily="34" charset="0"/>
              </a:rPr>
              <a:t>Open source controller</a:t>
            </a:r>
          </a:p>
          <a:p>
            <a:pPr marL="285750" indent="-285750">
              <a:buFont typeface="Wingdings" pitchFamily="2" charset="2"/>
              <a:buChar char="§"/>
            </a:pPr>
            <a:r>
              <a:rPr lang="en-US" sz="1400" dirty="0">
                <a:solidFill>
                  <a:schemeClr val="tx1"/>
                </a:solidFill>
                <a:latin typeface="+mn-lt"/>
                <a:cs typeface="Arial" panose="020B0604020202020204" pitchFamily="34" charset="0"/>
              </a:rPr>
              <a:t>700 sq. ft. turbine control building with full SCADA visibility</a:t>
            </a:r>
          </a:p>
          <a:p>
            <a:pPr marL="285750" indent="-285750">
              <a:buFont typeface="Wingdings" pitchFamily="2" charset="2"/>
              <a:buChar char="§"/>
            </a:pPr>
            <a:r>
              <a:rPr lang="en-US" sz="1400" dirty="0">
                <a:solidFill>
                  <a:schemeClr val="tx1"/>
                </a:solidFill>
                <a:latin typeface="+mn-lt"/>
                <a:cs typeface="Arial" panose="020B0604020202020204" pitchFamily="34" charset="0"/>
              </a:rPr>
              <a:t>Partnership with Texas Tech’s National Wind Institute (NWI) provides access to NWI’s state-of-the-art observational facility, including the 101-station West Texas </a:t>
            </a:r>
            <a:r>
              <a:rPr lang="en-US" sz="1400" dirty="0" err="1">
                <a:solidFill>
                  <a:schemeClr val="tx1"/>
                </a:solidFill>
                <a:latin typeface="+mn-lt"/>
                <a:cs typeface="Arial" panose="020B0604020202020204" pitchFamily="34" charset="0"/>
              </a:rPr>
              <a:t>Mesonet</a:t>
            </a:r>
            <a:r>
              <a:rPr lang="en-US" sz="1400" dirty="0">
                <a:solidFill>
                  <a:schemeClr val="tx1"/>
                </a:solidFill>
                <a:latin typeface="+mn-lt"/>
                <a:cs typeface="Arial" panose="020B0604020202020204" pitchFamily="34" charset="0"/>
              </a:rPr>
              <a:t>, a regional Sonic Detection and Ranging (SODAR) network, two mobile Doppler radars, and the DOE-X radar prototype.</a:t>
            </a:r>
          </a:p>
        </p:txBody>
      </p:sp>
      <p:sp>
        <p:nvSpPr>
          <p:cNvPr id="11" name="TextBox 10">
            <a:extLst>
              <a:ext uri="{FF2B5EF4-FFF2-40B4-BE49-F238E27FC236}">
                <a16:creationId xmlns:a16="http://schemas.microsoft.com/office/drawing/2014/main" id="{6CF0115E-A7C9-4029-8CC8-CA1457AACCB4}"/>
              </a:ext>
            </a:extLst>
          </p:cNvPr>
          <p:cNvSpPr txBox="1"/>
          <p:nvPr/>
        </p:nvSpPr>
        <p:spPr>
          <a:xfrm>
            <a:off x="2862071" y="1145649"/>
            <a:ext cx="4342833" cy="2416752"/>
          </a:xfrm>
          <a:prstGeom prst="rect">
            <a:avLst/>
          </a:prstGeom>
          <a:noFill/>
        </p:spPr>
        <p:txBody>
          <a:bodyPr wrap="square">
            <a:spAutoFit/>
          </a:bodyPr>
          <a:lstStyle/>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z="1600" spc="100" dirty="0">
                <a:cs typeface="Arial" panose="020B0604020202020204" pitchFamily="34" charset="0"/>
              </a:rPr>
              <a:t>4,500 sq. ft. environmentally controlled </a:t>
            </a:r>
            <a:r>
              <a:rPr lang="en-US" sz="1600" b="1" spc="100" dirty="0">
                <a:solidFill>
                  <a:schemeClr val="accent1"/>
                </a:solidFill>
                <a:cs typeface="Arial" panose="020B0604020202020204" pitchFamily="34" charset="0"/>
              </a:rPr>
              <a:t>high-bay</a:t>
            </a:r>
            <a:r>
              <a:rPr lang="en-US" sz="1600" spc="100" dirty="0">
                <a:cs typeface="Arial" panose="020B0604020202020204" pitchFamily="34" charset="0"/>
              </a:rPr>
              <a:t> experimental rotor preparation</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z="1600" spc="100" dirty="0">
                <a:cs typeface="Arial" panose="020B0604020202020204" pitchFamily="34" charset="0"/>
              </a:rPr>
              <a:t>1,000 sq. ft. </a:t>
            </a:r>
            <a:r>
              <a:rPr lang="en-US" sz="1600" b="1" spc="100" dirty="0">
                <a:solidFill>
                  <a:schemeClr val="accent1"/>
                </a:solidFill>
                <a:cs typeface="Arial" panose="020B0604020202020204" pitchFamily="34" charset="0"/>
              </a:rPr>
              <a:t>machine shop</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z="1600" spc="100" dirty="0">
                <a:cs typeface="Arial" panose="020B0604020202020204" pitchFamily="34" charset="0"/>
              </a:rPr>
              <a:t>Highly experienced and passionate technologists, engineers, support </a:t>
            </a:r>
            <a:r>
              <a:rPr lang="en-US" sz="1600" b="1" spc="100" dirty="0">
                <a:solidFill>
                  <a:schemeClr val="accent1"/>
                </a:solidFill>
                <a:cs typeface="Arial" panose="020B0604020202020204" pitchFamily="34" charset="0"/>
              </a:rPr>
              <a:t>subject matter experts</a:t>
            </a:r>
            <a:r>
              <a:rPr lang="en-US" sz="1600" spc="100" dirty="0">
                <a:cs typeface="Arial" panose="020B0604020202020204" pitchFamily="34" charset="0"/>
              </a:rPr>
              <a:t>, and research partners</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z="1600" spc="100" dirty="0" err="1">
                <a:cs typeface="Arial" panose="020B0604020202020204" pitchFamily="34" charset="0"/>
              </a:rPr>
              <a:t>Reachback</a:t>
            </a:r>
            <a:r>
              <a:rPr lang="en-US" sz="1600" spc="100" dirty="0">
                <a:cs typeface="Arial" panose="020B0604020202020204" pitchFamily="34" charset="0"/>
              </a:rPr>
              <a:t> into vast Sandia subject matter expert resources</a:t>
            </a:r>
          </a:p>
        </p:txBody>
      </p:sp>
      <p:pic>
        <p:nvPicPr>
          <p:cNvPr id="12" name="Picture 11">
            <a:extLst>
              <a:ext uri="{FF2B5EF4-FFF2-40B4-BE49-F238E27FC236}">
                <a16:creationId xmlns:a16="http://schemas.microsoft.com/office/drawing/2014/main" id="{C55A4120-A73B-49E7-987C-6476D4F6B5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4257" y="1209659"/>
            <a:ext cx="2164647" cy="1922787"/>
          </a:xfrm>
          <a:prstGeom prst="rect">
            <a:avLst/>
          </a:prstGeom>
          <a:ln>
            <a:noFill/>
          </a:ln>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9428B914-80AB-4015-81AC-7F2EE7CE63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33924" y="1209658"/>
            <a:ext cx="2329087" cy="1922787"/>
          </a:xfrm>
          <a:prstGeom prst="rect">
            <a:avLst/>
          </a:prstGeom>
          <a:ln>
            <a:no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0FF9897-F33E-4BDD-AA3D-6FDA852D3D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3923" y="3251588"/>
            <a:ext cx="2329087" cy="1746815"/>
          </a:xfrm>
          <a:prstGeom prst="rect">
            <a:avLst/>
          </a:prstGeom>
          <a:ln>
            <a:noFill/>
          </a:ln>
          <a:effectLst>
            <a:outerShdw blurRad="63500" sx="102000" sy="102000" algn="ctr" rotWithShape="0">
              <a:prstClr val="black">
                <a:alpha val="40000"/>
              </a:prstClr>
            </a:outerShdw>
          </a:effectLst>
        </p:spPr>
      </p:pic>
      <p:sp>
        <p:nvSpPr>
          <p:cNvPr id="18" name="Title 1">
            <a:extLst>
              <a:ext uri="{FF2B5EF4-FFF2-40B4-BE49-F238E27FC236}">
                <a16:creationId xmlns:a16="http://schemas.microsoft.com/office/drawing/2014/main" id="{1B16504D-6130-41C5-915D-86595EEBF02F}"/>
              </a:ext>
            </a:extLst>
          </p:cNvPr>
          <p:cNvSpPr txBox="1">
            <a:spLocks/>
          </p:cNvSpPr>
          <p:nvPr/>
        </p:nvSpPr>
        <p:spPr>
          <a:xfrm>
            <a:off x="2862071" y="3615084"/>
            <a:ext cx="3364993" cy="5127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200" b="0" kern="1200" dirty="0">
                <a:solidFill>
                  <a:srgbClr val="00ADD0"/>
                </a:solidFill>
                <a:latin typeface="Exo 2 Semi Bold" panose="00000700000000000000" pitchFamily="2" charset="0"/>
                <a:ea typeface="+mj-ea"/>
                <a:cs typeface="+mj-cs"/>
              </a:defRPr>
            </a:lvl1pPr>
          </a:lstStyle>
          <a:p>
            <a:r>
              <a:rPr lang="en-US" sz="2000" i="1" dirty="0"/>
              <a:t>Technical Capabilities</a:t>
            </a:r>
            <a:endParaRPr lang="en-US" sz="2000" dirty="0"/>
          </a:p>
        </p:txBody>
      </p:sp>
    </p:spTree>
    <p:extLst>
      <p:ext uri="{BB962C8B-B14F-4D97-AF65-F5344CB8AC3E}">
        <p14:creationId xmlns:p14="http://schemas.microsoft.com/office/powerpoint/2010/main" val="741990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507896-3894-4201-9D52-C3E1783F1137}"/>
              </a:ext>
            </a:extLst>
          </p:cNvPr>
          <p:cNvSpPr/>
          <p:nvPr/>
        </p:nvSpPr>
        <p:spPr>
          <a:xfrm>
            <a:off x="8236828" y="1159792"/>
            <a:ext cx="3426475" cy="5250817"/>
          </a:xfrm>
          <a:prstGeom prst="rect">
            <a:avLst/>
          </a:prstGeom>
          <a:solidFill>
            <a:schemeClr val="accent6">
              <a:alpha val="4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F0340-F798-4042-818A-40BFA1A2CB9F}"/>
              </a:ext>
            </a:extLst>
          </p:cNvPr>
          <p:cNvSpPr>
            <a:spLocks noGrp="1"/>
          </p:cNvSpPr>
          <p:nvPr>
            <p:ph type="title"/>
          </p:nvPr>
        </p:nvSpPr>
        <p:spPr/>
        <p:txBody>
          <a:bodyPr/>
          <a:lstStyle/>
          <a:p>
            <a:r>
              <a:rPr lang="en-US" dirty="0"/>
              <a:t>Cost Effective Research </a:t>
            </a:r>
            <a:r>
              <a:rPr lang="en-US" u="sng" dirty="0"/>
              <a:t>Capabilities</a:t>
            </a:r>
          </a:p>
        </p:txBody>
      </p:sp>
      <p:sp>
        <p:nvSpPr>
          <p:cNvPr id="4" name="TextBox 3">
            <a:extLst>
              <a:ext uri="{FF2B5EF4-FFF2-40B4-BE49-F238E27FC236}">
                <a16:creationId xmlns:a16="http://schemas.microsoft.com/office/drawing/2014/main" id="{D0B0C07B-240A-4382-A767-24DB4D87C2F2}"/>
              </a:ext>
            </a:extLst>
          </p:cNvPr>
          <p:cNvSpPr txBox="1"/>
          <p:nvPr/>
        </p:nvSpPr>
        <p:spPr>
          <a:xfrm>
            <a:off x="1035870" y="1669587"/>
            <a:ext cx="6821721" cy="1265731"/>
          </a:xfrm>
          <a:prstGeom prst="rect">
            <a:avLst/>
          </a:prstGeom>
          <a:noFill/>
        </p:spPr>
        <p:txBody>
          <a:bodyPr wrap="square" rtlCol="0">
            <a:spAutoFit/>
          </a:bodyPr>
          <a:lstStyle/>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pc="100" dirty="0">
                <a:solidFill>
                  <a:srgbClr val="3C3C3C"/>
                </a:solidFill>
                <a:cs typeface="Arial" panose="020B0604020202020204" pitchFamily="34" charset="0"/>
              </a:rPr>
              <a:t>Turbines are smaller than most utility-scale turbines</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pc="100" dirty="0">
                <a:solidFill>
                  <a:srgbClr val="3C3C3C"/>
                </a:solidFill>
                <a:cs typeface="Arial" panose="020B0604020202020204" pitchFamily="34" charset="0"/>
              </a:rPr>
              <a:t>Blades and molds are less expensive</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pc="100" dirty="0">
                <a:solidFill>
                  <a:srgbClr val="3C3C3C"/>
                </a:solidFill>
                <a:cs typeface="Arial" panose="020B0604020202020204" pitchFamily="34" charset="0"/>
              </a:rPr>
              <a:t>Crane scheduling is faster and cheaper</a:t>
            </a:r>
          </a:p>
          <a:p>
            <a:pPr marL="285750" indent="-285750" defTabSz="914354">
              <a:lnSpc>
                <a:spcPct val="85000"/>
              </a:lnSpc>
              <a:spcBef>
                <a:spcPct val="0"/>
              </a:spcBef>
              <a:spcAft>
                <a:spcPts val="600"/>
              </a:spcAft>
              <a:buClr>
                <a:schemeClr val="bg1">
                  <a:lumMod val="50000"/>
                </a:schemeClr>
              </a:buClr>
              <a:buFont typeface="Arial" panose="020B0604020202020204" pitchFamily="34" charset="0"/>
              <a:buChar char="•"/>
            </a:pPr>
            <a:r>
              <a:rPr lang="en-US" spc="100" dirty="0">
                <a:solidFill>
                  <a:srgbClr val="3C3C3C"/>
                </a:solidFill>
                <a:cs typeface="Arial" panose="020B0604020202020204" pitchFamily="34" charset="0"/>
              </a:rPr>
              <a:t>Risk of failure is substantially lower</a:t>
            </a:r>
          </a:p>
        </p:txBody>
      </p:sp>
      <p:pic>
        <p:nvPicPr>
          <p:cNvPr id="5" name="Picture 4">
            <a:extLst>
              <a:ext uri="{FF2B5EF4-FFF2-40B4-BE49-F238E27FC236}">
                <a16:creationId xmlns:a16="http://schemas.microsoft.com/office/drawing/2014/main" id="{449E1183-9576-4DB1-B771-4307DE2A79C3}"/>
              </a:ext>
            </a:extLst>
          </p:cNvPr>
          <p:cNvPicPr>
            <a:picLocks noChangeAspect="1"/>
          </p:cNvPicPr>
          <p:nvPr/>
        </p:nvPicPr>
        <p:blipFill>
          <a:blip r:embed="rId2"/>
          <a:stretch>
            <a:fillRect/>
          </a:stretch>
        </p:blipFill>
        <p:spPr>
          <a:xfrm>
            <a:off x="1132381" y="3153965"/>
            <a:ext cx="6702849" cy="2830092"/>
          </a:xfrm>
          <a:prstGeom prst="rect">
            <a:avLst/>
          </a:prstGeom>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64DA2CFE-8F13-4226-8034-B61F2AE118FC}"/>
              </a:ext>
            </a:extLst>
          </p:cNvPr>
          <p:cNvPicPr>
            <a:picLocks noChangeAspect="1"/>
          </p:cNvPicPr>
          <p:nvPr/>
        </p:nvPicPr>
        <p:blipFill>
          <a:blip r:embed="rId3"/>
          <a:stretch>
            <a:fillRect/>
          </a:stretch>
        </p:blipFill>
        <p:spPr>
          <a:xfrm>
            <a:off x="8784472" y="1306761"/>
            <a:ext cx="2499594" cy="3301095"/>
          </a:xfrm>
          <a:prstGeom prst="rect">
            <a:avLst/>
          </a:prstGeom>
        </p:spPr>
      </p:pic>
      <p:sp>
        <p:nvSpPr>
          <p:cNvPr id="8" name="TextBox 7">
            <a:extLst>
              <a:ext uri="{FF2B5EF4-FFF2-40B4-BE49-F238E27FC236}">
                <a16:creationId xmlns:a16="http://schemas.microsoft.com/office/drawing/2014/main" id="{F2AEE6D2-494F-4DD1-90D3-5037091120B6}"/>
              </a:ext>
            </a:extLst>
          </p:cNvPr>
          <p:cNvSpPr txBox="1"/>
          <p:nvPr/>
        </p:nvSpPr>
        <p:spPr>
          <a:xfrm>
            <a:off x="8475943" y="4754825"/>
            <a:ext cx="3116651" cy="1505797"/>
          </a:xfrm>
          <a:prstGeom prst="rect">
            <a:avLst/>
          </a:prstGeom>
          <a:noFill/>
        </p:spPr>
        <p:txBody>
          <a:bodyPr wrap="square">
            <a:spAutoFit/>
          </a:bodyPr>
          <a:lstStyle/>
          <a:p>
            <a:pPr algn="ctr" defTabSz="914354">
              <a:lnSpc>
                <a:spcPct val="85000"/>
              </a:lnSpc>
              <a:spcBef>
                <a:spcPct val="0"/>
              </a:spcBef>
              <a:buClr>
                <a:srgbClr val="00ADD0"/>
              </a:buClr>
            </a:pPr>
            <a:r>
              <a:rPr lang="en-US" dirty="0">
                <a:latin typeface="Open Sans" panose="020B0606030504020204" pitchFamily="34" charset="0"/>
                <a:ea typeface="Open Sans" panose="020B0606030504020204" pitchFamily="34" charset="0"/>
                <a:cs typeface="Open Sans" panose="020B0606030504020204" pitchFamily="34" charset="0"/>
              </a:rPr>
              <a:t>The site’s </a:t>
            </a:r>
            <a:r>
              <a:rPr lang="en-US" b="1" dirty="0">
                <a:latin typeface="Open Sans" panose="020B0606030504020204" pitchFamily="34" charset="0"/>
                <a:ea typeface="Open Sans" panose="020B0606030504020204" pitchFamily="34" charset="0"/>
                <a:cs typeface="Open Sans" panose="020B0606030504020204" pitchFamily="34" charset="0"/>
              </a:rPr>
              <a:t>triangular layout </a:t>
            </a:r>
            <a:r>
              <a:rPr lang="en-US" dirty="0">
                <a:latin typeface="Open Sans" panose="020B0606030504020204" pitchFamily="34" charset="0"/>
                <a:ea typeface="Open Sans" panose="020B0606030504020204" pitchFamily="34" charset="0"/>
                <a:cs typeface="Open Sans" panose="020B0606030504020204" pitchFamily="34" charset="0"/>
              </a:rPr>
              <a:t>allows both side-by-side comparison of performance and turbine-to-turbine interaction in complex wake flows.</a:t>
            </a:r>
          </a:p>
        </p:txBody>
      </p:sp>
      <p:sp>
        <p:nvSpPr>
          <p:cNvPr id="11" name="TextBox 10">
            <a:extLst>
              <a:ext uri="{FF2B5EF4-FFF2-40B4-BE49-F238E27FC236}">
                <a16:creationId xmlns:a16="http://schemas.microsoft.com/office/drawing/2014/main" id="{AD475252-B60C-48CE-A8DE-48F9E228D275}"/>
              </a:ext>
            </a:extLst>
          </p:cNvPr>
          <p:cNvSpPr txBox="1"/>
          <p:nvPr/>
        </p:nvSpPr>
        <p:spPr>
          <a:xfrm>
            <a:off x="1035870" y="1286664"/>
            <a:ext cx="6094476" cy="328551"/>
          </a:xfrm>
          <a:prstGeom prst="rect">
            <a:avLst/>
          </a:prstGeom>
          <a:noFill/>
        </p:spPr>
        <p:txBody>
          <a:bodyPr wrap="square">
            <a:spAutoFit/>
          </a:bodyPr>
          <a:lstStyle/>
          <a:p>
            <a:pPr defTabSz="914354">
              <a:lnSpc>
                <a:spcPct val="85000"/>
              </a:lnSpc>
              <a:spcBef>
                <a:spcPct val="0"/>
              </a:spcBef>
              <a:spcAft>
                <a:spcPts val="600"/>
              </a:spcAft>
              <a:buClr>
                <a:srgbClr val="00ADD0"/>
              </a:buClr>
            </a:pPr>
            <a:r>
              <a:rPr lang="en-US" spc="100" dirty="0">
                <a:solidFill>
                  <a:srgbClr val="3C3C3C"/>
                </a:solidFill>
                <a:latin typeface="Exo 2 SemiBold" pitchFamily="2" charset="0"/>
                <a:cs typeface="Arial" panose="020B0604020202020204" pitchFamily="34" charset="0"/>
              </a:rPr>
              <a:t>Compared to Full-scale Turbines:</a:t>
            </a:r>
          </a:p>
        </p:txBody>
      </p:sp>
    </p:spTree>
    <p:extLst>
      <p:ext uri="{BB962C8B-B14F-4D97-AF65-F5344CB8AC3E}">
        <p14:creationId xmlns:p14="http://schemas.microsoft.com/office/powerpoint/2010/main" val="412235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5272FD-32C0-402E-B82F-1E339A056DA5}"/>
              </a:ext>
            </a:extLst>
          </p:cNvPr>
          <p:cNvSpPr/>
          <p:nvPr/>
        </p:nvSpPr>
        <p:spPr>
          <a:xfrm>
            <a:off x="0" y="1036895"/>
            <a:ext cx="6537960" cy="719483"/>
          </a:xfrm>
          <a:prstGeom prst="rect">
            <a:avLst/>
          </a:prstGeom>
          <a:gradFill>
            <a:gsLst>
              <a:gs pos="2000">
                <a:schemeClr val="accent6">
                  <a:alpha val="0"/>
                </a:schemeClr>
              </a:gs>
              <a:gs pos="100000">
                <a:schemeClr val="accent6"/>
              </a:gs>
              <a:gs pos="30000">
                <a:schemeClr val="accent6"/>
              </a:gs>
            </a:gsLst>
            <a:lin ang="1140000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BBC0A-EFE7-4680-B69B-3F765C6BC59B}"/>
              </a:ext>
            </a:extLst>
          </p:cNvPr>
          <p:cNvSpPr>
            <a:spLocks noGrp="1"/>
          </p:cNvSpPr>
          <p:nvPr>
            <p:ph type="title"/>
          </p:nvPr>
        </p:nvSpPr>
        <p:spPr>
          <a:xfrm>
            <a:off x="545456" y="990749"/>
            <a:ext cx="3886426" cy="765629"/>
          </a:xfrm>
        </p:spPr>
        <p:txBody>
          <a:bodyPr/>
          <a:lstStyle/>
          <a:p>
            <a:pPr algn="l"/>
            <a:r>
              <a:rPr lang="en-US" dirty="0">
                <a:solidFill>
                  <a:schemeClr val="bg1"/>
                </a:solidFill>
              </a:rPr>
              <a:t>Instrumentation</a:t>
            </a:r>
          </a:p>
        </p:txBody>
      </p:sp>
      <p:sp>
        <p:nvSpPr>
          <p:cNvPr id="7" name="Text Placeholder 6">
            <a:extLst>
              <a:ext uri="{FF2B5EF4-FFF2-40B4-BE49-F238E27FC236}">
                <a16:creationId xmlns:a16="http://schemas.microsoft.com/office/drawing/2014/main" id="{802569FE-3CB6-4C9A-9CA4-0D455650CC1F}"/>
              </a:ext>
            </a:extLst>
          </p:cNvPr>
          <p:cNvSpPr>
            <a:spLocks noGrp="1"/>
          </p:cNvSpPr>
          <p:nvPr>
            <p:ph type="body" sz="quarter" idx="13"/>
          </p:nvPr>
        </p:nvSpPr>
        <p:spPr>
          <a:xfrm>
            <a:off x="545456" y="1996946"/>
            <a:ext cx="5646338" cy="4102102"/>
          </a:xfrm>
        </p:spPr>
        <p:txBody>
          <a:bodyPr>
            <a:normAutofit/>
          </a:bodyPr>
          <a:lstStyle/>
          <a:p>
            <a:pPr>
              <a:buClr>
                <a:schemeClr val="bg1">
                  <a:lumMod val="50000"/>
                </a:schemeClr>
              </a:buClr>
            </a:pPr>
            <a:r>
              <a:rPr lang="en-US" dirty="0">
                <a:solidFill>
                  <a:schemeClr val="tx1"/>
                </a:solidFill>
                <a:latin typeface="+mj-lt"/>
              </a:rPr>
              <a:t>Large array of turbine and met tower sensors to which to calibrate or validate instruments</a:t>
            </a:r>
          </a:p>
          <a:p>
            <a:pPr>
              <a:buClr>
                <a:schemeClr val="bg1">
                  <a:lumMod val="50000"/>
                </a:schemeClr>
              </a:buClr>
            </a:pPr>
            <a:r>
              <a:rPr lang="en-US" dirty="0">
                <a:solidFill>
                  <a:schemeClr val="tx1"/>
                </a:solidFill>
                <a:latin typeface="+mj-lt"/>
              </a:rPr>
              <a:t>Control and treatment setup of turbine/met tower pairs is ideal for validations</a:t>
            </a:r>
          </a:p>
          <a:p>
            <a:pPr>
              <a:buClr>
                <a:schemeClr val="bg1">
                  <a:lumMod val="50000"/>
                </a:schemeClr>
              </a:buClr>
            </a:pPr>
            <a:r>
              <a:rPr lang="en-US" dirty="0">
                <a:solidFill>
                  <a:schemeClr val="tx1"/>
                </a:solidFill>
                <a:latin typeface="+mj-lt"/>
              </a:rPr>
              <a:t>Staff and subject matter experts with vast and deep experience with meteorological instruments</a:t>
            </a:r>
          </a:p>
          <a:p>
            <a:pPr>
              <a:buClr>
                <a:schemeClr val="bg1">
                  <a:lumMod val="50000"/>
                </a:schemeClr>
              </a:buClr>
            </a:pPr>
            <a:r>
              <a:rPr lang="en-US" dirty="0">
                <a:solidFill>
                  <a:schemeClr val="tx1"/>
                </a:solidFill>
                <a:latin typeface="+mj-lt"/>
              </a:rPr>
              <a:t>Anemometers, lidars, </a:t>
            </a:r>
            <a:r>
              <a:rPr lang="en-US" dirty="0" err="1">
                <a:solidFill>
                  <a:schemeClr val="tx1"/>
                </a:solidFill>
                <a:latin typeface="+mj-lt"/>
              </a:rPr>
              <a:t>tethersondes</a:t>
            </a:r>
            <a:r>
              <a:rPr lang="en-US" dirty="0">
                <a:solidFill>
                  <a:schemeClr val="tx1"/>
                </a:solidFill>
                <a:latin typeface="+mj-lt"/>
              </a:rPr>
              <a:t>, radiosondes, etc.</a:t>
            </a:r>
          </a:p>
          <a:p>
            <a:pPr>
              <a:buClr>
                <a:schemeClr val="bg1">
                  <a:lumMod val="50000"/>
                </a:schemeClr>
              </a:buClr>
            </a:pPr>
            <a:r>
              <a:rPr lang="en-US" dirty="0">
                <a:solidFill>
                  <a:schemeClr val="tx1"/>
                </a:solidFill>
                <a:latin typeface="+mj-lt"/>
              </a:rPr>
              <a:t>Turbine instrumentation</a:t>
            </a:r>
          </a:p>
          <a:p>
            <a:pPr>
              <a:buClr>
                <a:schemeClr val="bg1">
                  <a:lumMod val="50000"/>
                </a:schemeClr>
              </a:buClr>
            </a:pPr>
            <a:r>
              <a:rPr lang="en-US" dirty="0">
                <a:solidFill>
                  <a:schemeClr val="tx1"/>
                </a:solidFill>
                <a:latin typeface="+mj-lt"/>
              </a:rPr>
              <a:t>Strain gauges (foil and FBG), IMUs, accelerometers, etc.</a:t>
            </a:r>
          </a:p>
          <a:p>
            <a:pPr>
              <a:buClr>
                <a:schemeClr val="bg1">
                  <a:lumMod val="50000"/>
                </a:schemeClr>
              </a:buClr>
            </a:pPr>
            <a:r>
              <a:rPr lang="en-US" dirty="0">
                <a:solidFill>
                  <a:schemeClr val="tx1"/>
                </a:solidFill>
                <a:latin typeface="+mj-lt"/>
              </a:rPr>
              <a:t>Instruments can potentially be integrated into turbine controls</a:t>
            </a:r>
          </a:p>
          <a:p>
            <a:pPr>
              <a:buClr>
                <a:schemeClr val="bg1">
                  <a:lumMod val="50000"/>
                </a:schemeClr>
              </a:buClr>
            </a:pPr>
            <a:r>
              <a:rPr lang="en-US" dirty="0">
                <a:solidFill>
                  <a:schemeClr val="tx1"/>
                </a:solidFill>
                <a:latin typeface="+mj-lt"/>
              </a:rPr>
              <a:t>On site shop for custom rigging/mounting</a:t>
            </a:r>
          </a:p>
        </p:txBody>
      </p:sp>
      <p:pic>
        <p:nvPicPr>
          <p:cNvPr id="9" name="Picture 8" descr="A picture containing indoor, table&#10;&#10;Description generated with high confidence">
            <a:extLst>
              <a:ext uri="{FF2B5EF4-FFF2-40B4-BE49-F238E27FC236}">
                <a16:creationId xmlns:a16="http://schemas.microsoft.com/office/drawing/2014/main" id="{544F4064-D616-4111-B1FC-1FFE9D72BE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411593" y="1583405"/>
            <a:ext cx="4839945" cy="3629957"/>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9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CAB9F-C16D-4244-A2E7-43CF2E49F9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55" t="237" b="-1"/>
          <a:stretch/>
        </p:blipFill>
        <p:spPr>
          <a:xfrm rot="5400000">
            <a:off x="6890396" y="2408305"/>
            <a:ext cx="5552869" cy="2180385"/>
          </a:xfrm>
          <a:prstGeom prst="rect">
            <a:avLst/>
          </a:prstGeom>
        </p:spPr>
      </p:pic>
      <p:pic>
        <p:nvPicPr>
          <p:cNvPr id="4" name="Picture 3">
            <a:extLst>
              <a:ext uri="{FF2B5EF4-FFF2-40B4-BE49-F238E27FC236}">
                <a16:creationId xmlns:a16="http://schemas.microsoft.com/office/drawing/2014/main" id="{8953B444-482B-464B-A95B-EBAED23132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565696" y="2431156"/>
            <a:ext cx="5551788" cy="2133601"/>
          </a:xfrm>
          <a:prstGeom prst="rect">
            <a:avLst/>
          </a:prstGeom>
        </p:spPr>
      </p:pic>
      <p:sp>
        <p:nvSpPr>
          <p:cNvPr id="5" name="TextBox 4">
            <a:extLst>
              <a:ext uri="{FF2B5EF4-FFF2-40B4-BE49-F238E27FC236}">
                <a16:creationId xmlns:a16="http://schemas.microsoft.com/office/drawing/2014/main" id="{0FB844FE-28D2-444B-A20E-3AF399DC6124}"/>
              </a:ext>
            </a:extLst>
          </p:cNvPr>
          <p:cNvSpPr txBox="1"/>
          <p:nvPr/>
        </p:nvSpPr>
        <p:spPr>
          <a:xfrm>
            <a:off x="6408392" y="2949652"/>
            <a:ext cx="2015838" cy="646331"/>
          </a:xfrm>
          <a:prstGeom prst="rect">
            <a:avLst/>
          </a:prstGeom>
          <a:noFill/>
        </p:spPr>
        <p:txBody>
          <a:bodyPr wrap="square" rtlCol="0">
            <a:spAutoFit/>
          </a:bodyPr>
          <a:lstStyle/>
          <a:p>
            <a:pPr defTabSz="457200"/>
            <a:r>
              <a:rPr lang="en-US" dirty="0">
                <a:latin typeface="Exo 2" panose="00000500000000000000" pitchFamily="2" charset="0"/>
              </a:rPr>
              <a:t>3D Sonic Anemometer</a:t>
            </a:r>
          </a:p>
        </p:txBody>
      </p:sp>
      <p:cxnSp>
        <p:nvCxnSpPr>
          <p:cNvPr id="6" name="Straight Arrow Connector 5">
            <a:extLst>
              <a:ext uri="{FF2B5EF4-FFF2-40B4-BE49-F238E27FC236}">
                <a16:creationId xmlns:a16="http://schemas.microsoft.com/office/drawing/2014/main" id="{300CEF53-C3A0-4742-987E-5C13958F2124}"/>
              </a:ext>
            </a:extLst>
          </p:cNvPr>
          <p:cNvCxnSpPr>
            <a:cxnSpLocks/>
            <a:stCxn id="5" idx="1"/>
          </p:cNvCxnSpPr>
          <p:nvPr/>
        </p:nvCxnSpPr>
        <p:spPr>
          <a:xfrm flipH="1" flipV="1">
            <a:off x="5696583" y="1176127"/>
            <a:ext cx="711809" cy="2096691"/>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A4F694C-EA29-48E9-9CF1-02A5EB26A422}"/>
              </a:ext>
            </a:extLst>
          </p:cNvPr>
          <p:cNvCxnSpPr>
            <a:cxnSpLocks/>
            <a:stCxn id="5" idx="1"/>
          </p:cNvCxnSpPr>
          <p:nvPr/>
        </p:nvCxnSpPr>
        <p:spPr>
          <a:xfrm flipH="1" flipV="1">
            <a:off x="5696583" y="1863807"/>
            <a:ext cx="711809" cy="1409011"/>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5CB3555-0A8A-4312-9EBA-E23CB8D09760}"/>
              </a:ext>
            </a:extLst>
          </p:cNvPr>
          <p:cNvCxnSpPr>
            <a:cxnSpLocks/>
            <a:stCxn id="5" idx="1"/>
          </p:cNvCxnSpPr>
          <p:nvPr/>
        </p:nvCxnSpPr>
        <p:spPr>
          <a:xfrm flipH="1">
            <a:off x="5848983" y="3272818"/>
            <a:ext cx="559409" cy="695103"/>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9B1A4D7-BED6-4E79-B0B5-F8B133C963CE}"/>
              </a:ext>
            </a:extLst>
          </p:cNvPr>
          <p:cNvCxnSpPr>
            <a:cxnSpLocks/>
            <a:stCxn id="5" idx="1"/>
          </p:cNvCxnSpPr>
          <p:nvPr/>
        </p:nvCxnSpPr>
        <p:spPr>
          <a:xfrm flipH="1" flipV="1">
            <a:off x="5848983" y="2749837"/>
            <a:ext cx="559409" cy="522981"/>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18BECAA-A028-4AD2-95D5-E25CFC590121}"/>
              </a:ext>
            </a:extLst>
          </p:cNvPr>
          <p:cNvCxnSpPr>
            <a:cxnSpLocks/>
            <a:stCxn id="5" idx="1"/>
          </p:cNvCxnSpPr>
          <p:nvPr/>
        </p:nvCxnSpPr>
        <p:spPr>
          <a:xfrm flipH="1">
            <a:off x="5848983" y="3272818"/>
            <a:ext cx="559409" cy="1599123"/>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CBA7849-AA11-43CB-BD0F-67F3824293FD}"/>
              </a:ext>
            </a:extLst>
          </p:cNvPr>
          <p:cNvSpPr txBox="1"/>
          <p:nvPr/>
        </p:nvSpPr>
        <p:spPr>
          <a:xfrm>
            <a:off x="2703541" y="2165993"/>
            <a:ext cx="1574836" cy="646331"/>
          </a:xfrm>
          <a:prstGeom prst="rect">
            <a:avLst/>
          </a:prstGeom>
          <a:noFill/>
        </p:spPr>
        <p:txBody>
          <a:bodyPr wrap="square" rtlCol="0">
            <a:spAutoFit/>
          </a:bodyPr>
          <a:lstStyle/>
          <a:p>
            <a:pPr algn="r"/>
            <a:r>
              <a:rPr lang="en-US" dirty="0">
                <a:latin typeface="Exo 2" panose="00000500000000000000" pitchFamily="2" charset="0"/>
              </a:rPr>
              <a:t>Cup Anemometer</a:t>
            </a:r>
          </a:p>
        </p:txBody>
      </p:sp>
      <p:cxnSp>
        <p:nvCxnSpPr>
          <p:cNvPr id="12" name="Straight Arrow Connector 11">
            <a:extLst>
              <a:ext uri="{FF2B5EF4-FFF2-40B4-BE49-F238E27FC236}">
                <a16:creationId xmlns:a16="http://schemas.microsoft.com/office/drawing/2014/main" id="{EC5725E6-3D81-497B-95CC-A5CCBE59448E}"/>
              </a:ext>
            </a:extLst>
          </p:cNvPr>
          <p:cNvCxnSpPr>
            <a:cxnSpLocks/>
            <a:stCxn id="11" idx="3"/>
          </p:cNvCxnSpPr>
          <p:nvPr/>
        </p:nvCxnSpPr>
        <p:spPr>
          <a:xfrm flipV="1">
            <a:off x="4278377" y="1887692"/>
            <a:ext cx="775728" cy="601467"/>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32CC7A3-3090-4041-B1B8-4969AD3102FE}"/>
              </a:ext>
            </a:extLst>
          </p:cNvPr>
          <p:cNvCxnSpPr>
            <a:cxnSpLocks/>
            <a:stCxn id="11" idx="3"/>
          </p:cNvCxnSpPr>
          <p:nvPr/>
        </p:nvCxnSpPr>
        <p:spPr>
          <a:xfrm>
            <a:off x="4278377" y="2489159"/>
            <a:ext cx="784388" cy="323165"/>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EC8502A-8F76-4AD1-A0C2-218C2E8BF897}"/>
              </a:ext>
            </a:extLst>
          </p:cNvPr>
          <p:cNvCxnSpPr>
            <a:cxnSpLocks/>
            <a:stCxn id="11" idx="3"/>
          </p:cNvCxnSpPr>
          <p:nvPr/>
        </p:nvCxnSpPr>
        <p:spPr>
          <a:xfrm>
            <a:off x="4278377" y="2489159"/>
            <a:ext cx="720310" cy="1478763"/>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AD0ABEB-9B3B-4D42-9917-0B493F6B7E63}"/>
              </a:ext>
            </a:extLst>
          </p:cNvPr>
          <p:cNvSpPr txBox="1"/>
          <p:nvPr/>
        </p:nvSpPr>
        <p:spPr>
          <a:xfrm>
            <a:off x="2651189" y="3118766"/>
            <a:ext cx="1627188" cy="369332"/>
          </a:xfrm>
          <a:prstGeom prst="rect">
            <a:avLst/>
          </a:prstGeom>
          <a:noFill/>
        </p:spPr>
        <p:txBody>
          <a:bodyPr wrap="square" rtlCol="0">
            <a:spAutoFit/>
          </a:bodyPr>
          <a:lstStyle/>
          <a:p>
            <a:pPr algn="r"/>
            <a:r>
              <a:rPr lang="en-US" dirty="0">
                <a:latin typeface="Exo 2" panose="00000500000000000000" pitchFamily="2" charset="0"/>
              </a:rPr>
              <a:t>Wind Vane</a:t>
            </a:r>
          </a:p>
        </p:txBody>
      </p:sp>
      <p:cxnSp>
        <p:nvCxnSpPr>
          <p:cNvPr id="16" name="Straight Arrow Connector 15">
            <a:extLst>
              <a:ext uri="{FF2B5EF4-FFF2-40B4-BE49-F238E27FC236}">
                <a16:creationId xmlns:a16="http://schemas.microsoft.com/office/drawing/2014/main" id="{EAB910E2-5840-4D28-9B21-E1AD469B3E03}"/>
              </a:ext>
            </a:extLst>
          </p:cNvPr>
          <p:cNvCxnSpPr>
            <a:cxnSpLocks/>
          </p:cNvCxnSpPr>
          <p:nvPr/>
        </p:nvCxnSpPr>
        <p:spPr>
          <a:xfrm flipV="1">
            <a:off x="4278377" y="3022583"/>
            <a:ext cx="749754" cy="250234"/>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6E01EBE-136C-465F-BE5F-ABC709708E3E}"/>
              </a:ext>
            </a:extLst>
          </p:cNvPr>
          <p:cNvSpPr txBox="1"/>
          <p:nvPr/>
        </p:nvSpPr>
        <p:spPr>
          <a:xfrm>
            <a:off x="6983424" y="4794188"/>
            <a:ext cx="1608855" cy="369332"/>
          </a:xfrm>
          <a:prstGeom prst="rect">
            <a:avLst/>
          </a:prstGeom>
          <a:noFill/>
        </p:spPr>
        <p:txBody>
          <a:bodyPr wrap="square" rtlCol="0">
            <a:spAutoFit/>
          </a:bodyPr>
          <a:lstStyle/>
          <a:p>
            <a:r>
              <a:rPr lang="en-US" dirty="0">
                <a:latin typeface="Exo 2" panose="00000500000000000000" pitchFamily="2" charset="0"/>
              </a:rPr>
              <a:t>Temperature</a:t>
            </a:r>
          </a:p>
        </p:txBody>
      </p:sp>
      <p:cxnSp>
        <p:nvCxnSpPr>
          <p:cNvPr id="18" name="Straight Arrow Connector 17">
            <a:extLst>
              <a:ext uri="{FF2B5EF4-FFF2-40B4-BE49-F238E27FC236}">
                <a16:creationId xmlns:a16="http://schemas.microsoft.com/office/drawing/2014/main" id="{85457E85-111F-42B7-8461-B418F9F1ADD1}"/>
              </a:ext>
            </a:extLst>
          </p:cNvPr>
          <p:cNvCxnSpPr>
            <a:cxnSpLocks/>
          </p:cNvCxnSpPr>
          <p:nvPr/>
        </p:nvCxnSpPr>
        <p:spPr>
          <a:xfrm flipV="1">
            <a:off x="8566284" y="1212193"/>
            <a:ext cx="1002694" cy="3813146"/>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9A3292C-150F-4934-B053-8BD0E220A903}"/>
              </a:ext>
            </a:extLst>
          </p:cNvPr>
          <p:cNvCxnSpPr>
            <a:cxnSpLocks/>
          </p:cNvCxnSpPr>
          <p:nvPr/>
        </p:nvCxnSpPr>
        <p:spPr>
          <a:xfrm flipV="1">
            <a:off x="8566284" y="4219711"/>
            <a:ext cx="1032132" cy="805628"/>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DDD12B6-833D-4B1C-A299-D60366A12CD0}"/>
              </a:ext>
            </a:extLst>
          </p:cNvPr>
          <p:cNvCxnSpPr>
            <a:cxnSpLocks/>
          </p:cNvCxnSpPr>
          <p:nvPr/>
        </p:nvCxnSpPr>
        <p:spPr>
          <a:xfrm>
            <a:off x="8566284" y="5025339"/>
            <a:ext cx="1044259" cy="901690"/>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E72FE1E-0C71-4D40-8165-D3CB4CB452B7}"/>
              </a:ext>
            </a:extLst>
          </p:cNvPr>
          <p:cNvCxnSpPr>
            <a:cxnSpLocks/>
            <a:stCxn id="29" idx="1"/>
          </p:cNvCxnSpPr>
          <p:nvPr/>
        </p:nvCxnSpPr>
        <p:spPr>
          <a:xfrm flipH="1" flipV="1">
            <a:off x="9823559" y="4221555"/>
            <a:ext cx="933465" cy="477111"/>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29748B2-CB94-423D-95E4-E49C4ED91968}"/>
              </a:ext>
            </a:extLst>
          </p:cNvPr>
          <p:cNvCxnSpPr>
            <a:cxnSpLocks/>
            <a:stCxn id="29" idx="1"/>
          </p:cNvCxnSpPr>
          <p:nvPr/>
        </p:nvCxnSpPr>
        <p:spPr>
          <a:xfrm flipH="1">
            <a:off x="9837429" y="4698666"/>
            <a:ext cx="919595" cy="1230207"/>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68844E2-F6A7-43A4-9636-C3DF8577C983}"/>
              </a:ext>
            </a:extLst>
          </p:cNvPr>
          <p:cNvCxnSpPr>
            <a:cxnSpLocks/>
            <a:stCxn id="28" idx="1"/>
          </p:cNvCxnSpPr>
          <p:nvPr/>
        </p:nvCxnSpPr>
        <p:spPr>
          <a:xfrm flipH="1" flipV="1">
            <a:off x="9768145" y="1146209"/>
            <a:ext cx="988879" cy="1628323"/>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509786D-E583-4071-BEBF-18144FEBB3CA}"/>
              </a:ext>
            </a:extLst>
          </p:cNvPr>
          <p:cNvCxnSpPr>
            <a:cxnSpLocks/>
            <a:stCxn id="28" idx="1"/>
          </p:cNvCxnSpPr>
          <p:nvPr/>
        </p:nvCxnSpPr>
        <p:spPr>
          <a:xfrm flipH="1">
            <a:off x="9768145" y="2774532"/>
            <a:ext cx="988879" cy="1352847"/>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9E4EE4C-28DF-45DB-AB08-731FEFCB8BEA}"/>
              </a:ext>
            </a:extLst>
          </p:cNvPr>
          <p:cNvCxnSpPr>
            <a:cxnSpLocks/>
            <a:stCxn id="28" idx="1"/>
          </p:cNvCxnSpPr>
          <p:nvPr/>
        </p:nvCxnSpPr>
        <p:spPr>
          <a:xfrm flipH="1">
            <a:off x="9768145" y="2774532"/>
            <a:ext cx="988879" cy="2927707"/>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CA3014F-08BE-4935-97F9-4617182E0365}"/>
              </a:ext>
            </a:extLst>
          </p:cNvPr>
          <p:cNvSpPr txBox="1"/>
          <p:nvPr/>
        </p:nvSpPr>
        <p:spPr>
          <a:xfrm>
            <a:off x="3792716" y="236830"/>
            <a:ext cx="3097747" cy="461665"/>
          </a:xfrm>
          <a:prstGeom prst="rect">
            <a:avLst/>
          </a:prstGeom>
          <a:noFill/>
        </p:spPr>
        <p:txBody>
          <a:bodyPr wrap="square" rtlCol="0">
            <a:spAutoFit/>
          </a:bodyPr>
          <a:lstStyle/>
          <a:p>
            <a:pPr algn="ctr"/>
            <a:r>
              <a:rPr lang="en-US" sz="2400" dirty="0">
                <a:solidFill>
                  <a:schemeClr val="accent6"/>
                </a:solidFill>
                <a:latin typeface="Exo 2 SemiBold" pitchFamily="2" charset="0"/>
              </a:rPr>
              <a:t>Wind Measurement</a:t>
            </a:r>
          </a:p>
        </p:txBody>
      </p:sp>
      <p:sp>
        <p:nvSpPr>
          <p:cNvPr id="27" name="TextBox 26">
            <a:extLst>
              <a:ext uri="{FF2B5EF4-FFF2-40B4-BE49-F238E27FC236}">
                <a16:creationId xmlns:a16="http://schemas.microsoft.com/office/drawing/2014/main" id="{00EB325F-3C6F-4336-8127-B5CCE417E40D}"/>
              </a:ext>
            </a:extLst>
          </p:cNvPr>
          <p:cNvSpPr txBox="1"/>
          <p:nvPr/>
        </p:nvSpPr>
        <p:spPr>
          <a:xfrm>
            <a:off x="7372248" y="241639"/>
            <a:ext cx="4476590" cy="461665"/>
          </a:xfrm>
          <a:prstGeom prst="rect">
            <a:avLst/>
          </a:prstGeom>
          <a:noFill/>
        </p:spPr>
        <p:txBody>
          <a:bodyPr wrap="square" rtlCol="0">
            <a:spAutoFit/>
          </a:bodyPr>
          <a:lstStyle/>
          <a:p>
            <a:pPr algn="ctr"/>
            <a:r>
              <a:rPr lang="en-US" sz="2400" dirty="0">
                <a:solidFill>
                  <a:schemeClr val="accent6"/>
                </a:solidFill>
                <a:latin typeface="Exo 2 SemiBold" pitchFamily="2" charset="0"/>
              </a:rPr>
              <a:t>Environmental Measurement</a:t>
            </a:r>
          </a:p>
        </p:txBody>
      </p:sp>
      <p:sp>
        <p:nvSpPr>
          <p:cNvPr id="28" name="TextBox 27">
            <a:extLst>
              <a:ext uri="{FF2B5EF4-FFF2-40B4-BE49-F238E27FC236}">
                <a16:creationId xmlns:a16="http://schemas.microsoft.com/office/drawing/2014/main" id="{BDCF98AF-6855-4D80-9BA6-C8DAD423F0C8}"/>
              </a:ext>
            </a:extLst>
          </p:cNvPr>
          <p:cNvSpPr txBox="1"/>
          <p:nvPr/>
        </p:nvSpPr>
        <p:spPr>
          <a:xfrm>
            <a:off x="10757024" y="2589866"/>
            <a:ext cx="1200514" cy="369332"/>
          </a:xfrm>
          <a:prstGeom prst="rect">
            <a:avLst/>
          </a:prstGeom>
          <a:noFill/>
        </p:spPr>
        <p:txBody>
          <a:bodyPr wrap="square" rtlCol="0">
            <a:spAutoFit/>
          </a:bodyPr>
          <a:lstStyle/>
          <a:p>
            <a:r>
              <a:rPr lang="en-US" dirty="0">
                <a:latin typeface="Exo 2" panose="00000500000000000000" pitchFamily="2" charset="0"/>
              </a:rPr>
              <a:t>Humidity</a:t>
            </a:r>
          </a:p>
        </p:txBody>
      </p:sp>
      <p:sp>
        <p:nvSpPr>
          <p:cNvPr id="29" name="TextBox 28">
            <a:extLst>
              <a:ext uri="{FF2B5EF4-FFF2-40B4-BE49-F238E27FC236}">
                <a16:creationId xmlns:a16="http://schemas.microsoft.com/office/drawing/2014/main" id="{64A028FE-6E08-41AE-ACA5-168B181ED3F1}"/>
              </a:ext>
            </a:extLst>
          </p:cNvPr>
          <p:cNvSpPr txBox="1"/>
          <p:nvPr/>
        </p:nvSpPr>
        <p:spPr>
          <a:xfrm>
            <a:off x="10757024" y="4514000"/>
            <a:ext cx="1149915" cy="369332"/>
          </a:xfrm>
          <a:prstGeom prst="rect">
            <a:avLst/>
          </a:prstGeom>
          <a:noFill/>
        </p:spPr>
        <p:txBody>
          <a:bodyPr wrap="square" rtlCol="0">
            <a:spAutoFit/>
          </a:bodyPr>
          <a:lstStyle/>
          <a:p>
            <a:r>
              <a:rPr lang="en-US" dirty="0">
                <a:latin typeface="Exo 2" panose="00000500000000000000" pitchFamily="2" charset="0"/>
              </a:rPr>
              <a:t>Pressure</a:t>
            </a:r>
          </a:p>
        </p:txBody>
      </p:sp>
      <p:sp>
        <p:nvSpPr>
          <p:cNvPr id="47" name="Text Placeholder 2">
            <a:extLst>
              <a:ext uri="{FF2B5EF4-FFF2-40B4-BE49-F238E27FC236}">
                <a16:creationId xmlns:a16="http://schemas.microsoft.com/office/drawing/2014/main" id="{C3442B14-DDF7-4590-A614-AF077C34D59A}"/>
              </a:ext>
            </a:extLst>
          </p:cNvPr>
          <p:cNvSpPr>
            <a:spLocks noGrp="1"/>
          </p:cNvSpPr>
          <p:nvPr>
            <p:ph type="body" sz="quarter" idx="12"/>
          </p:nvPr>
        </p:nvSpPr>
        <p:spPr>
          <a:xfrm>
            <a:off x="57222" y="2661566"/>
            <a:ext cx="2534104" cy="914400"/>
          </a:xfrm>
        </p:spPr>
        <p:txBody>
          <a:bodyPr>
            <a:noAutofit/>
          </a:bodyPr>
          <a:lstStyle/>
          <a:p>
            <a:pPr marL="0" indent="0" algn="ctr">
              <a:buNone/>
            </a:pPr>
            <a:r>
              <a:rPr lang="en-US" sz="2400" dirty="0"/>
              <a:t>Meteorological Tower</a:t>
            </a:r>
          </a:p>
        </p:txBody>
      </p:sp>
    </p:spTree>
    <p:extLst>
      <p:ext uri="{BB962C8B-B14F-4D97-AF65-F5344CB8AC3E}">
        <p14:creationId xmlns:p14="http://schemas.microsoft.com/office/powerpoint/2010/main" val="2521906782"/>
      </p:ext>
    </p:extLst>
  </p:cSld>
  <p:clrMapOvr>
    <a:masterClrMapping/>
  </p:clrMapOvr>
</p:sld>
</file>

<file path=ppt/theme/theme1.xml><?xml version="1.0" encoding="utf-8"?>
<a:theme xmlns:a="http://schemas.openxmlformats.org/drawingml/2006/main" name="Office Theme">
  <a:themeElements>
    <a:clrScheme name="Sandia Brand">
      <a:dk1>
        <a:srgbClr val="000000"/>
      </a:dk1>
      <a:lt1>
        <a:sysClr val="window" lastClr="FFFFFF"/>
      </a:lt1>
      <a:dk2>
        <a:srgbClr val="005376"/>
      </a:dk2>
      <a:lt2>
        <a:srgbClr val="E7E6E6"/>
      </a:lt2>
      <a:accent1>
        <a:srgbClr val="008E74"/>
      </a:accent1>
      <a:accent2>
        <a:srgbClr val="6CB312"/>
      </a:accent2>
      <a:accent3>
        <a:srgbClr val="FFA039"/>
      </a:accent3>
      <a:accent4>
        <a:srgbClr val="A92C00"/>
      </a:accent4>
      <a:accent5>
        <a:srgbClr val="7D0D7C"/>
      </a:accent5>
      <a:accent6>
        <a:srgbClr val="00ADD0"/>
      </a:accent6>
      <a:hlink>
        <a:srgbClr val="0563C1"/>
      </a:hlink>
      <a:folHlink>
        <a:srgbClr val="954F72"/>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6345</TotalTime>
  <Words>1592</Words>
  <Application>Microsoft Office PowerPoint</Application>
  <PresentationFormat>Widescreen</PresentationFormat>
  <Paragraphs>165</Paragraphs>
  <Slides>19</Slides>
  <Notes>0</Notes>
  <HiddenSlides>1</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Scaled Wind Farm Technology (SWiFT) Facility</vt:lpstr>
      <vt:lpstr>What is SWiFT?</vt:lpstr>
      <vt:lpstr>Why are we here today?</vt:lpstr>
      <vt:lpstr>Facility Details</vt:lpstr>
      <vt:lpstr>Well-suited Wind Research Location</vt:lpstr>
      <vt:lpstr>Rapidly and Economically evaluate open wind energy research questions</vt:lpstr>
      <vt:lpstr>Cost Effective Research Capabilities</vt:lpstr>
      <vt:lpstr>Instrumentation</vt:lpstr>
      <vt:lpstr>PowerPoint Presentation</vt:lpstr>
      <vt:lpstr>Doing Research at the Reese Technology Center</vt:lpstr>
      <vt:lpstr>Turbine-turbine and Plant-level Control Strategies</vt:lpstr>
      <vt:lpstr>Performance and Interaction of Hybrid Systems in a Microgrid Environment</vt:lpstr>
      <vt:lpstr>Prototype and Technology Demonstrations</vt:lpstr>
      <vt:lpstr>Prototype and Demonstrate Low TRL Technologies</vt:lpstr>
      <vt:lpstr>Cybersecurity</vt:lpstr>
      <vt:lpstr>O&amp;M Technologies and Strategies </vt:lpstr>
      <vt:lpstr>Workforce Development &amp; Partners in Research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Riley, Timothy G</cp:lastModifiedBy>
  <cp:revision>391</cp:revision>
  <dcterms:created xsi:type="dcterms:W3CDTF">2017-10-14T01:15:26Z</dcterms:created>
  <dcterms:modified xsi:type="dcterms:W3CDTF">2023-07-06T21:45:02Z</dcterms:modified>
</cp:coreProperties>
</file>