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12"/>
  </p:notesMasterIdLst>
  <p:handoutMasterIdLst>
    <p:handoutMasterId r:id="rId13"/>
  </p:handoutMasterIdLst>
  <p:sldIdLst>
    <p:sldId id="366" r:id="rId2"/>
    <p:sldId id="1122" r:id="rId3"/>
    <p:sldId id="369" r:id="rId4"/>
    <p:sldId id="373" r:id="rId5"/>
    <p:sldId id="371" r:id="rId6"/>
    <p:sldId id="370" r:id="rId7"/>
    <p:sldId id="374" r:id="rId8"/>
    <p:sldId id="380" r:id="rId9"/>
    <p:sldId id="381" r:id="rId10"/>
    <p:sldId id="375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llivan, Kelly Joann" initials="SKJ" lastIdx="2" clrIdx="0">
    <p:extLst>
      <p:ext uri="{19B8F6BF-5375-455C-9EA6-DF929625EA0E}">
        <p15:presenceInfo xmlns:p15="http://schemas.microsoft.com/office/powerpoint/2012/main" userId="S::kjsulli@sandia.gov::de0c4f60-7fda-4207-a6e8-8d221f4b68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9A"/>
    <a:srgbClr val="090FFB"/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95" autoAdjust="0"/>
    <p:restoredTop sz="94581" autoAdjust="0"/>
  </p:normalViewPr>
  <p:slideViewPr>
    <p:cSldViewPr snapToGrid="0" snapToObjects="1">
      <p:cViewPr varScale="1">
        <p:scale>
          <a:sx n="101" d="100"/>
          <a:sy n="101" d="100"/>
        </p:scale>
        <p:origin x="14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3ED8A7E-03D8-4619-B32C-33E728BF1C76}" type="datetime1">
              <a:rPr lang="en-US"/>
              <a:pPr>
                <a:defRPr/>
              </a:pPr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D1CECEE-16DE-4D79-8C61-2C3DB27BB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8167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60B435B-7D85-44A1-828F-57708B3DC730}" type="datetime1">
              <a:rPr lang="en-US"/>
              <a:pPr>
                <a:defRPr/>
              </a:pPr>
              <a:t>12/1/2020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E68491-60C3-43D9-B131-37FDD2C16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7184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6" descr="SNL_Stacked_Whi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0" name="Picture 13" descr="NNSAlogo_Black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NNSAlogo_Black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538" y="4197350"/>
            <a:ext cx="931862" cy="280988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140181B9-F860-47D6-AA7D-CB5F2FDFC46D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93FC7-E10D-47D9-8378-B6DDC4FCE5A3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5F423-3B66-4748-A6BF-4CAF9B61E8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62DF4-FDAF-438C-A0C7-2C68D984F21C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42A10-7939-4495-A5E4-DAD02315D6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7EA54-22B2-4669-87C7-5BF9F9406574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52CA-7372-4A1C-84EE-97132663C1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D65A7-2617-46C3-AB1E-C3A2F55A0C7C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56149-45A7-4E9D-AD0C-BC1D025D9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F5CA-1850-43B0-B10C-42C083865FA5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A8A80-83F1-4029-AF87-D07F399B08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4890-5762-4C01-9853-B90331C72B59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CC0C-22F8-4FF6-A539-392F7B64F5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C70CD-C040-4D9D-9C23-672888987E8D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A18C3-AE1C-4D8D-834F-C49B64E19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77F09B-74E5-4B69-8380-CE68425121AA}" type="datetime1">
              <a:rPr lang="en-US"/>
              <a:pPr>
                <a:defRPr/>
              </a:pPr>
              <a:t>12/1/2020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B6BF36-24FD-485E-8E9C-B769AC999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29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2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3055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8" name="Picture 13" descr="NNSAlogo_Bla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1676400"/>
            <a:ext cx="3768725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1275" y="1676400"/>
            <a:ext cx="2286000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26175" y="1676400"/>
            <a:ext cx="2917825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6" descr="SNL_Stacked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200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NNSAlogo_Black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97550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4DC155C3-39FF-41AB-A057-98C10964A2C0}" type="datetime1">
              <a:rPr lang="en-US"/>
              <a:pPr>
                <a:defRPr/>
              </a:pPr>
              <a:t>12/1/2020</a:t>
            </a:fld>
            <a:endParaRPr lang="en-US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8" name="Picture 17" descr="soil types.jpg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" y="1676400"/>
            <a:ext cx="3767328" cy="1618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29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4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611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30550" y="6119448"/>
            <a:ext cx="5562600" cy="3847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</a:t>
            </a:r>
            <a:r>
              <a:rPr lang="en-US" sz="950" baseline="30000" dirty="0" err="1">
                <a:latin typeface="Arial" pitchFamily="-112" charset="0"/>
                <a:cs typeface="+mn-cs"/>
              </a:rPr>
              <a:t>multimission</a:t>
            </a:r>
            <a:r>
              <a:rPr lang="en-US" sz="950" baseline="30000" dirty="0">
                <a:latin typeface="Arial" pitchFamily="-112" charset="0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</a:p>
        </p:txBody>
      </p:sp>
      <p:pic>
        <p:nvPicPr>
          <p:cNvPr id="8" name="Picture 13" descr="NNSAlogo_Bla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1455738"/>
            <a:ext cx="37687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12" name="Picture 6" descr="SNL_Stacked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SNL_color_stac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07988"/>
            <a:ext cx="15240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>
          <a:xfrm>
            <a:off x="0" y="3370263"/>
            <a:ext cx="9144000" cy="39687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2" descr="NNSAlogo_Black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18422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83C5907A-AB4B-4FB8-AA70-82F8837A4F9F}" type="datetime1">
              <a:rPr lang="en-US"/>
              <a:pPr>
                <a:defRPr/>
              </a:pPr>
              <a:t>12/1/2020</a:t>
            </a:fld>
            <a:endParaRPr lang="en-US"/>
          </a:p>
        </p:txBody>
      </p:sp>
      <p:pic>
        <p:nvPicPr>
          <p:cNvPr id="19" name="Picture 6" descr="sunshot_color_h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02" y="517548"/>
            <a:ext cx="239950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 descr="Solopower Array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4531"/>
            <a:ext cx="402056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ATS2.JP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454531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irMass.jp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126" y="1458314"/>
            <a:ext cx="2451292" cy="1837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611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3370263"/>
            <a:ext cx="9144000" cy="3089275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055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9" name="Picture 12" descr="NNSAlogo_Bla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NNSAlogo_Blac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1455738"/>
            <a:ext cx="37687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51275" y="1455738"/>
            <a:ext cx="2286000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26175" y="1455738"/>
            <a:ext cx="29178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6" descr="SNL_Stacked_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38" y="6016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SNL_color_stack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07988"/>
            <a:ext cx="15240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97550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81F64E0D-50CB-4539-AAC3-F4009D6BDB41}" type="datetime1">
              <a:rPr lang="en-US"/>
              <a:pPr>
                <a:defRPr/>
              </a:pPr>
              <a:t>12/1/2020</a:t>
            </a:fld>
            <a:endParaRPr lang="en-US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4040188"/>
            <a:ext cx="2484438" cy="281781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484438" cy="89376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05863" y="0"/>
            <a:ext cx="338137" cy="6858000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703513" y="6264275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989013"/>
            <a:ext cx="1358900" cy="13954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10" name="Picture 6" descr="SNL_Stacked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4338638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" y="5157788"/>
            <a:ext cx="969963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NNSAlogo_Black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3838" y="5932488"/>
            <a:ext cx="1023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0" y="2484438"/>
            <a:ext cx="2484438" cy="146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471613" y="989013"/>
            <a:ext cx="1012825" cy="13954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693150" y="0"/>
            <a:ext cx="77788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" name="Picture 12" descr="NNSAlogo_Black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188" y="5921375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14625" y="265113"/>
            <a:ext cx="2133600" cy="476250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F18FE779-88EE-47AB-B959-B2CD5D1D6C73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08275" y="6519863"/>
            <a:ext cx="2895600" cy="284162"/>
          </a:xfrm>
        </p:spPr>
        <p:txBody>
          <a:bodyPr/>
          <a:lstStyle>
            <a:lvl1pPr algn="l">
              <a:defRPr sz="1400" dirty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281781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0" y="5964238"/>
            <a:ext cx="4572000" cy="89376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0" y="2908300"/>
            <a:ext cx="1358900" cy="13954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8" name="Picture 6" descr="SNL_Stacked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2963" y="1489075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4572000" y="4403725"/>
            <a:ext cx="4572000" cy="14684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043613" y="2908300"/>
            <a:ext cx="3100387" cy="13954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>
            <a:off x="112713" y="0"/>
            <a:ext cx="338137" cy="6858000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00088" y="6375400"/>
            <a:ext cx="3762375" cy="38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3" name="Picture 13" descr="NNSAlogo_Black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88" y="6051550"/>
            <a:ext cx="1023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 userDrawn="1"/>
        </p:nvSpPr>
        <p:spPr>
          <a:xfrm rot="10800000">
            <a:off x="0" y="0"/>
            <a:ext cx="77788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12" descr="NNSAlogo_Black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038" y="6040438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 descr="SNL_motto_2 lines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863" y="1585913"/>
            <a:ext cx="1935162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3100" y="265113"/>
            <a:ext cx="1028700" cy="285750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06EE9656-3835-4D34-AF92-D98E33355120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13275" y="6519863"/>
            <a:ext cx="2895600" cy="284162"/>
          </a:xfrm>
        </p:spPr>
        <p:txBody>
          <a:bodyPr/>
          <a:lstStyle>
            <a:lvl1pPr algn="l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225" y="6167438"/>
            <a:ext cx="2133600" cy="476250"/>
          </a:xfrm>
        </p:spPr>
        <p:txBody>
          <a:bodyPr/>
          <a:lstStyle>
            <a:lvl1pPr>
              <a:defRPr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B7F3F70F-6077-4D76-A938-13B742114E9F}" type="datetime1">
              <a:rPr lang="en-US"/>
              <a:pPr>
                <a:defRPr/>
              </a:pPr>
              <a:t>12/1/2020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8F2A24-6212-4669-B849-AECB84BF9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A4887-7356-4B29-A32D-DA8EA5098D46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35438-04DF-4D58-B6CE-357D907E85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C1375-8128-4FEA-9A70-0CCF734F7C12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8D1FA-C694-407D-8D17-CA96891DC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9525"/>
            <a:ext cx="82296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8" y="6167438"/>
            <a:ext cx="1490662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06C09CE2-6176-4C40-B1E1-CB160F4501C0}" type="datetime1">
              <a:rPr lang="en-US"/>
              <a:pPr>
                <a:defRPr/>
              </a:pPr>
              <a:t>12/1/2020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519863"/>
            <a:ext cx="28956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317A7534-A5B8-4515-8515-27BDCEF85B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25" r:id="rId17"/>
    <p:sldLayoutId id="2147483827" r:id="rId18"/>
    <p:sldLayoutId id="2147483828" r:id="rId19"/>
    <p:sldLayoutId id="2147483829" r:id="rId20"/>
    <p:sldLayoutId id="2147483833" r:id="rId2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02E54"/>
        </a:buClr>
        <a:buFont typeface="Wingdings" pitchFamily="2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9E8C78"/>
        </a:buClr>
        <a:buFont typeface="Wingdings" pitchFamily="2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40080" y="4576371"/>
            <a:ext cx="8052966" cy="898198"/>
          </a:xfrm>
        </p:spPr>
        <p:txBody>
          <a:bodyPr/>
          <a:lstStyle/>
          <a:p>
            <a:r>
              <a:rPr lang="en-US" sz="4000" dirty="0"/>
              <a:t>Sandia PV Systems Capabilities Areas</a:t>
            </a:r>
            <a:br>
              <a:rPr lang="en-US" sz="1600" dirty="0"/>
            </a:br>
            <a:r>
              <a:rPr lang="en-US" sz="1200" dirty="0"/>
              <a:t>Anthony Martino, Ph.D.</a:t>
            </a:r>
            <a:br>
              <a:rPr lang="en-US" sz="1200" dirty="0"/>
            </a:br>
            <a:r>
              <a:rPr lang="en-US" sz="1200" dirty="0"/>
              <a:t>Photovoltaics &amp; Materials Technologies</a:t>
            </a:r>
            <a:br>
              <a:rPr lang="en-US" sz="1200" dirty="0"/>
            </a:br>
            <a:r>
              <a:rPr lang="en-US" sz="1200" dirty="0"/>
              <a:t>Sandia National Laboratories</a:t>
            </a:r>
            <a:br>
              <a:rPr lang="en-US" sz="1200" dirty="0"/>
            </a:br>
            <a:r>
              <a:rPr lang="en-US" sz="1200" dirty="0"/>
              <a:t>P.O. Box 5800, MS 0734</a:t>
            </a:r>
            <a:br>
              <a:rPr lang="en-US" sz="1200" dirty="0"/>
            </a:br>
            <a:r>
              <a:rPr lang="en-US" sz="1200" dirty="0"/>
              <a:t>Albuquerque, NM  87185-0734</a:t>
            </a:r>
            <a:br>
              <a:rPr lang="en-US" sz="1200" dirty="0"/>
            </a:br>
            <a:r>
              <a:rPr lang="en-US" sz="1200" dirty="0"/>
              <a:t>(505) 844-0652</a:t>
            </a:r>
            <a:br>
              <a:rPr lang="en-US" sz="1200" dirty="0"/>
            </a:br>
            <a:r>
              <a:rPr lang="en-US" sz="1200" dirty="0"/>
              <a:t>martino@sandia.gov</a:t>
            </a:r>
            <a:br>
              <a:rPr lang="en-US" sz="1200" dirty="0"/>
            </a:br>
            <a:r>
              <a:rPr lang="en-US" sz="1200" dirty="0"/>
              <a:t>SAND2020-13339 PE</a:t>
            </a:r>
            <a:br>
              <a:rPr lang="en-US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35409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and Site Operations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650016" y="1171071"/>
            <a:ext cx="4036784" cy="4633845"/>
          </a:xfrm>
          <a:prstGeom prst="rect">
            <a:avLst/>
          </a:prstGeom>
        </p:spPr>
        <p:txBody>
          <a:bodyPr/>
          <a:lstStyle/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Site Description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7-acre fenced site located on Kirtland Air Force Base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750 kW grid tie capacity, two transformers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7 Buildings; office, lab, R&amp;D and shop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Operations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Site safety and training</a:t>
            </a:r>
          </a:p>
          <a:p>
            <a:pPr marL="350838" lvl="1" indent="-176213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8 Tech Staff, 2 Students</a:t>
            </a:r>
          </a:p>
          <a:p>
            <a:pPr marL="350838" lvl="1" indent="-176213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Site specific Safety</a:t>
            </a:r>
          </a:p>
          <a:p>
            <a:pPr marL="174625" indent="-1651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Vehicles</a:t>
            </a:r>
          </a:p>
          <a:p>
            <a:pPr marL="350838" lvl="1" indent="-204788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Forklift, scissor lift, electric cart for material movement</a:t>
            </a:r>
          </a:p>
          <a:p>
            <a:pPr marL="350838" lvl="1" indent="-204788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6 storage trailers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Light Machine shop</a:t>
            </a:r>
          </a:p>
          <a:p>
            <a:pPr marL="350838" lvl="1" indent="-176213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End mill, lathe, band saws, hand tools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Research Capabilities</a:t>
            </a:r>
          </a:p>
          <a:p>
            <a:pPr marL="174625" lvl="1" indent="-174625" algn="l" rtl="0">
              <a:spcAft>
                <a:spcPts val="300"/>
              </a:spcAft>
              <a:buChar char="•"/>
            </a:pPr>
            <a:r>
              <a:rPr lang="en-US" sz="1200" dirty="0"/>
              <a:t>Module characterization, indoors and outdoors</a:t>
            </a:r>
          </a:p>
          <a:p>
            <a:pPr marL="174625" lvl="1" indent="-174625" algn="l" rtl="0">
              <a:spcAft>
                <a:spcPts val="300"/>
              </a:spcAft>
              <a:buChar char="•"/>
            </a:pPr>
            <a:r>
              <a:rPr lang="en-US" sz="1200" b="0" dirty="0"/>
              <a:t>Fixed tilt PV systems</a:t>
            </a:r>
          </a:p>
          <a:p>
            <a:pPr marL="174625" lvl="1" indent="-174625" algn="l" rtl="0">
              <a:spcAft>
                <a:spcPts val="300"/>
              </a:spcAft>
              <a:buChar char="•"/>
            </a:pPr>
            <a:r>
              <a:rPr lang="en-US" sz="1200" b="0" dirty="0"/>
              <a:t>CPV Tracking Systems</a:t>
            </a:r>
          </a:p>
          <a:p>
            <a:pPr marL="174625" lvl="1" indent="-174625" algn="l" rtl="0">
              <a:spcAft>
                <a:spcPts val="300"/>
              </a:spcAft>
              <a:buChar char="•"/>
            </a:pPr>
            <a:r>
              <a:rPr lang="en-US" sz="1200" dirty="0"/>
              <a:t>Components durability</a:t>
            </a:r>
            <a:endParaRPr lang="en-US" sz="1200" b="0" dirty="0"/>
          </a:p>
          <a:p>
            <a:pPr marL="174625" lvl="1" indent="-174625" algn="l" rtl="0">
              <a:spcAft>
                <a:spcPts val="300"/>
              </a:spcAft>
              <a:buChar char="•"/>
            </a:pPr>
            <a:r>
              <a:rPr lang="en-US" sz="1200" dirty="0"/>
              <a:t>PV Technology Agnostic</a:t>
            </a:r>
            <a:endParaRPr lang="en-US" sz="12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20" y="165919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2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91675"/>
          </a:xfrm>
        </p:spPr>
        <p:txBody>
          <a:bodyPr/>
          <a:lstStyle/>
          <a:p>
            <a:r>
              <a:rPr lang="en-US" sz="2400" b="1" dirty="0"/>
              <a:t>Cell, Module and System Characterization at the Photovoltaic Systems Evaluation Lab (PSEL)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0" y="1060082"/>
            <a:ext cx="0" cy="530352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1501" y="3796729"/>
            <a:ext cx="896112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911225"/>
            <a:ext cx="9144000" cy="0"/>
          </a:xfrm>
          <a:prstGeom prst="line">
            <a:avLst/>
          </a:prstGeom>
          <a:ln w="76200">
            <a:solidFill>
              <a:srgbClr val="6699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1585" y="3811512"/>
            <a:ext cx="1693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02E54"/>
                </a:solidFill>
              </a:rPr>
              <a:t>Indoor Module Lab: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1585" y="4093528"/>
            <a:ext cx="22986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000" dirty="0"/>
              <a:t>1-Sun Flash Tester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Spire 4600SLP, Class AAA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Characterize IV behavior of modules as a function of irradiance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Monitored for long-term stability, supports reliability research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sz="1000" dirty="0"/>
              <a:t>Custom Dark Room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Co-located Electro Luminescence, IR and UV Fluorescence Inspection Systems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Non-destructive module defect mapping</a:t>
            </a:r>
          </a:p>
        </p:txBody>
      </p:sp>
      <p:pic>
        <p:nvPicPr>
          <p:cNvPr id="27" name="Picture 26" descr="Spire, new lab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59" y="3906748"/>
            <a:ext cx="1645920" cy="1175309"/>
          </a:xfrm>
          <a:prstGeom prst="rect">
            <a:avLst/>
          </a:prstGeom>
        </p:spPr>
      </p:pic>
      <p:pic>
        <p:nvPicPr>
          <p:cNvPr id="28" name="Picture 27" descr="EL-New Lab 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73" y="4897801"/>
            <a:ext cx="1463040" cy="1463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633878" y="975197"/>
            <a:ext cx="2853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02E54"/>
                </a:solidFill>
              </a:rPr>
              <a:t>Systems and Component Reliability: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33878" y="1252200"/>
            <a:ext cx="246896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000" dirty="0"/>
              <a:t>Purpose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1-month to multi-year installations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Validate energy yield calculations and system reliability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Evaluate materials and component reliability and degradation</a:t>
            </a:r>
          </a:p>
          <a:p>
            <a:pPr lvl="0">
              <a:spcBef>
                <a:spcPts val="300"/>
              </a:spcBef>
              <a:spcAft>
                <a:spcPts val="0"/>
              </a:spcAft>
            </a:pPr>
            <a:r>
              <a:rPr lang="en-US" sz="1000" dirty="0"/>
              <a:t>System Monitoring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High frequency sampling of Voltage and Current, in situ IV sweeps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GPS time synchronized with other measurement platforms</a:t>
            </a:r>
          </a:p>
          <a:p>
            <a:pPr lvl="0">
              <a:spcBef>
                <a:spcPts val="300"/>
              </a:spcBef>
              <a:spcAft>
                <a:spcPts val="0"/>
              </a:spcAft>
            </a:pPr>
            <a:r>
              <a:rPr lang="en-US" sz="1000" dirty="0"/>
              <a:t>Site Capacity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~ 5 acres dedicated to PV deployment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~ 750 kW grid interconnect</a:t>
            </a:r>
          </a:p>
        </p:txBody>
      </p:sp>
      <p:pic>
        <p:nvPicPr>
          <p:cNvPr id="35" name="Picture 34" descr="Solopower Arr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09" y="1313343"/>
            <a:ext cx="1828800" cy="831533"/>
          </a:xfrm>
          <a:prstGeom prst="rect">
            <a:avLst/>
          </a:prstGeom>
        </p:spPr>
      </p:pic>
      <p:pic>
        <p:nvPicPr>
          <p:cNvPr id="37" name="Picture 36" descr="connector study-cropped.jpg">
            <a:extLst>
              <a:ext uri="{FF2B5EF4-FFF2-40B4-BE49-F238E27FC236}">
                <a16:creationId xmlns:a16="http://schemas.microsoft.com/office/drawing/2014/main" id="{1670F093-6D26-D040-B502-7AECF3587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844" y="2256915"/>
            <a:ext cx="1828800" cy="13062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B68DC6-5CBC-1C4C-B0E0-6C163E975369}"/>
              </a:ext>
            </a:extLst>
          </p:cNvPr>
          <p:cNvSpPr txBox="1"/>
          <p:nvPr/>
        </p:nvSpPr>
        <p:spPr>
          <a:xfrm>
            <a:off x="30350" y="974081"/>
            <a:ext cx="2710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02E54"/>
                </a:solidFill>
              </a:rPr>
              <a:t>Outdoor Module Characterization: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2694C4-5E8C-0B4F-92BF-7FF823D26548}"/>
              </a:ext>
            </a:extLst>
          </p:cNvPr>
          <p:cNvSpPr txBox="1"/>
          <p:nvPr/>
        </p:nvSpPr>
        <p:spPr>
          <a:xfrm>
            <a:off x="30350" y="1272076"/>
            <a:ext cx="271066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Dual Two-Axis Trackers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Characterize behavior under real-world operating conditions</a:t>
            </a:r>
          </a:p>
          <a:p>
            <a:pPr marL="115888" lvl="1" indent="-115888">
              <a:spcAft>
                <a:spcPts val="0"/>
              </a:spcAft>
              <a:buFontTx/>
              <a:buChar char="•"/>
            </a:pPr>
            <a:r>
              <a:rPr lang="en-US" sz="1000" b="0" dirty="0"/>
              <a:t>Characterize a range of form factors from bare cells to mock roof sections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Facilitates performance model calibration</a:t>
            </a:r>
          </a:p>
          <a:p>
            <a:pPr lvl="0">
              <a:spcBef>
                <a:spcPts val="300"/>
              </a:spcBef>
              <a:spcAft>
                <a:spcPts val="0"/>
              </a:spcAft>
            </a:pPr>
            <a:r>
              <a:rPr lang="en-US" sz="1000" dirty="0"/>
              <a:t>Types of Characterization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I-V Curves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Thermal Performance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Angle of Incidence</a:t>
            </a:r>
          </a:p>
          <a:p>
            <a:pPr marL="0" lvl="1">
              <a:spcBef>
                <a:spcPts val="300"/>
              </a:spcBef>
              <a:spcAft>
                <a:spcPts val="0"/>
              </a:spcAft>
            </a:pPr>
            <a:r>
              <a:rPr lang="en-US" sz="1000" dirty="0"/>
              <a:t>Instrumentation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Global and Diffuse POA irradiance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Comprehensive weather station nearby (including EKO spectroradiometers)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C4AD57-4DBA-E149-BB6A-477317DE8CE5}"/>
              </a:ext>
            </a:extLst>
          </p:cNvPr>
          <p:cNvSpPr txBox="1"/>
          <p:nvPr/>
        </p:nvSpPr>
        <p:spPr>
          <a:xfrm>
            <a:off x="4631626" y="3811512"/>
            <a:ext cx="1393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02E54"/>
                </a:solidFill>
              </a:rPr>
              <a:t>Indoor Cell Lab: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A113C9-CA36-3A4C-A2EC-33264D17614E}"/>
              </a:ext>
            </a:extLst>
          </p:cNvPr>
          <p:cNvSpPr txBox="1"/>
          <p:nvPr/>
        </p:nvSpPr>
        <p:spPr>
          <a:xfrm>
            <a:off x="4631626" y="4093528"/>
            <a:ext cx="24487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000" dirty="0"/>
              <a:t>1-Sun Cell Tester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Oriel Sol-3 Class AAA light source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Characterize IV behavior of cells at various </a:t>
            </a:r>
            <a:r>
              <a:rPr lang="en-US" sz="1000" b="0" dirty="0" err="1"/>
              <a:t>irradiance,temperature</a:t>
            </a:r>
            <a:r>
              <a:rPr lang="en-US" sz="1000" b="0" dirty="0"/>
              <a:t> levels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sz="1000" dirty="0"/>
              <a:t>Solar Cell Spectral Response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PV Measurements QEX10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Characterize electrical response of cells as a function of wavelength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sz="1000" dirty="0"/>
              <a:t>Reflectance and Transmission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Cary 5000/DRA 2500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Characterize reflection and transmission of materials as a function of wavelength, orientation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BFC4F76-293E-814F-9D89-E593DF1A7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94" y="4500045"/>
            <a:ext cx="1828800" cy="1371600"/>
          </a:xfrm>
          <a:prstGeom prst="rect">
            <a:avLst/>
          </a:prstGeom>
        </p:spPr>
      </p:pic>
      <p:pic>
        <p:nvPicPr>
          <p:cNvPr id="40" name="Picture 39" descr="Spectrometers.jpg">
            <a:extLst>
              <a:ext uri="{FF2B5EF4-FFF2-40B4-BE49-F238E27FC236}">
                <a16:creationId xmlns:a16="http://schemas.microsoft.com/office/drawing/2014/main" id="{B0229B2E-5961-8744-BBAD-5D6E99D255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2"/>
          <a:stretch/>
        </p:blipFill>
        <p:spPr>
          <a:xfrm>
            <a:off x="2630190" y="2491000"/>
            <a:ext cx="1828800" cy="12024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E54BF9D-7FDA-9D48-878B-30E57ED54C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99" t="31963" r="37318" b="19989"/>
          <a:stretch/>
        </p:blipFill>
        <p:spPr>
          <a:xfrm>
            <a:off x="2630190" y="1373550"/>
            <a:ext cx="1828800" cy="104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6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Module Lab</a:t>
            </a:r>
          </a:p>
        </p:txBody>
      </p:sp>
      <p:pic>
        <p:nvPicPr>
          <p:cNvPr id="8" name="Picture 7" descr="Tracker with Stri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308" y="3949570"/>
            <a:ext cx="3657600" cy="2437448"/>
          </a:xfrm>
          <a:prstGeom prst="rect">
            <a:avLst/>
          </a:prstGeom>
        </p:spPr>
      </p:pic>
      <p:pic>
        <p:nvPicPr>
          <p:cNvPr id="2" name="Picture 1" descr="ATS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12" y="1507788"/>
            <a:ext cx="3657600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1906" y="1297659"/>
            <a:ext cx="3511686" cy="4943484"/>
          </a:xfrm>
          <a:prstGeom prst="rect">
            <a:avLst/>
          </a:prstGeom>
        </p:spPr>
        <p:txBody>
          <a:bodyPr/>
          <a:lstStyle/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Capabilities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Two fully programmable Two-Axis trackers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8 Data Channels (split between two trackers)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3m x 3m mounting area (per arm) 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Range of Technologies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Flat plate (c-Si, CIGS, </a:t>
            </a:r>
            <a:r>
              <a:rPr lang="en-US" sz="1200" b="0" dirty="0" err="1"/>
              <a:t>CdTe</a:t>
            </a:r>
            <a:r>
              <a:rPr lang="en-US" sz="1200" b="0" dirty="0"/>
              <a:t>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Concentrating Photovoltaics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BIPV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Bifacial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Single cells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Types of Characterization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I-V Curves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Thermal Performance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Angle of Incidence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Specialized tracker simulations (e.g. Horizontal Single-Axis)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On-board Instrumentation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Calibrated Silicon Reference Cell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Calibrated Pyranometers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Tracking Error Monitors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dirty="0"/>
              <a:t>Module </a:t>
            </a:r>
            <a:r>
              <a:rPr lang="en-US" sz="1200" dirty="0" err="1"/>
              <a:t>Backsheet</a:t>
            </a:r>
            <a:r>
              <a:rPr lang="en-US" sz="1200" dirty="0"/>
              <a:t> Temperatures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877719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Indoor Module Lab</a:t>
            </a:r>
          </a:p>
        </p:txBody>
      </p:sp>
      <p:pic>
        <p:nvPicPr>
          <p:cNvPr id="8" name="Picture 7" descr="Spire, new lab-croppe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93" y="1387318"/>
            <a:ext cx="2743200" cy="1958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78695" y="1248826"/>
            <a:ext cx="4354898" cy="4397458"/>
          </a:xfrm>
          <a:prstGeom prst="rect">
            <a:avLst/>
          </a:prstGeom>
        </p:spPr>
        <p:txBody>
          <a:bodyPr/>
          <a:lstStyle/>
          <a:p>
            <a:pPr lvl="0" algn="l" rtl="0">
              <a:spcAft>
                <a:spcPts val="600"/>
              </a:spcAft>
            </a:pPr>
            <a:r>
              <a:rPr lang="en-US" sz="1400" dirty="0"/>
              <a:t>Solar Simulator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Spire 4600SLP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Characterize IV behavior of modules as a function of irradiance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Class AAA flash lamps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2m x 1.37m test plane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200-1100 W/m</a:t>
            </a:r>
            <a:r>
              <a:rPr lang="en-US" sz="1400" b="0" baseline="30000" dirty="0"/>
              <a:t>2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baseline="0" dirty="0"/>
              <a:t>room temperature operation only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Module Inspection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400" dirty="0"/>
              <a:t>Custom enclosure and module mounting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400" dirty="0"/>
              <a:t>Max size: 2.1m x 1.4m module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 err="1"/>
              <a:t>Reltron</a:t>
            </a:r>
            <a:r>
              <a:rPr lang="en-US" sz="1400" b="0" dirty="0"/>
              <a:t> PV Electroluminescence Inspection System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FLIR MWIR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dirty="0"/>
              <a:t>24MP DSLR</a:t>
            </a:r>
          </a:p>
          <a:p>
            <a:pPr marL="0" lvl="1" algn="l" rtl="0">
              <a:spcAft>
                <a:spcPts val="300"/>
              </a:spcAft>
            </a:pPr>
            <a:endParaRPr lang="en-US" sz="1400" dirty="0"/>
          </a:p>
          <a:p>
            <a:pPr marL="0" lvl="1" algn="l" rtl="0">
              <a:spcAft>
                <a:spcPts val="300"/>
              </a:spcAft>
            </a:pPr>
            <a:r>
              <a:rPr lang="en-US" sz="1400" dirty="0"/>
              <a:t>Light-soaking/Pre-conditioning Chamber</a:t>
            </a:r>
          </a:p>
          <a:p>
            <a:pPr marL="228600" lvl="1" indent="-228600">
              <a:spcAft>
                <a:spcPts val="300"/>
              </a:spcAft>
              <a:buFontTx/>
              <a:buChar char="•"/>
            </a:pPr>
            <a:r>
              <a:rPr lang="en-US" sz="1400" dirty="0"/>
              <a:t>Temperature controlled light-soaking chamber, integrated IV sweep capability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endParaRPr lang="en-US" sz="12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50" y="4390696"/>
            <a:ext cx="2743200" cy="1827857"/>
          </a:xfrm>
          <a:prstGeom prst="rect">
            <a:avLst/>
          </a:prstGeom>
        </p:spPr>
      </p:pic>
      <p:pic>
        <p:nvPicPr>
          <p:cNvPr id="7" name="Picture 6" descr="EL-New Lab croppe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813" y="282689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Research</a:t>
            </a:r>
          </a:p>
        </p:txBody>
      </p:sp>
      <p:pic>
        <p:nvPicPr>
          <p:cNvPr id="6" name="Picture 5" descr="Solopower Arra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441854"/>
            <a:ext cx="4572000" cy="2078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84313" y="875189"/>
            <a:ext cx="3815411" cy="4633845"/>
          </a:xfrm>
          <a:prstGeom prst="rect">
            <a:avLst/>
          </a:prstGeom>
        </p:spPr>
        <p:txBody>
          <a:bodyPr/>
          <a:lstStyle/>
          <a:p>
            <a:pPr lvl="0" algn="l" rtl="0">
              <a:spcAft>
                <a:spcPts val="600"/>
              </a:spcAft>
            </a:pPr>
            <a:r>
              <a:rPr lang="en-US" sz="1400" dirty="0"/>
              <a:t>Purpose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Focus on Emerging Technologies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Minimum 1-year installations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Data used to validate energy yield calculations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Evaluate system reliability and degradation rates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Configuration and Capacity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750kW grid tie capacity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225 kW currently installed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dirty="0"/>
              <a:t>100-125kW near term expansion (just need modules and inverters)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225-275kW mid term expansion (need site prep, racking, electrical runs) 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Instrumentation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DC Voltage and Current (string and combiner)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AC Voltage, Current and Power Factor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Module Temperature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Local Irradiance Sensors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Other temperatures (e.g. inverter) as desired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3662516"/>
            <a:ext cx="4572000" cy="20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1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Resource/Irradiance Network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5003" y="6188690"/>
            <a:ext cx="3752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http://</a:t>
            </a:r>
            <a:r>
              <a:rPr lang="en-US" sz="1200" i="1" dirty="0" err="1"/>
              <a:t>photovoltaics.sandia.gov</a:t>
            </a:r>
            <a:r>
              <a:rPr lang="en-US" sz="1200" i="1" dirty="0"/>
              <a:t>/weather/</a:t>
            </a:r>
            <a:r>
              <a:rPr lang="en-US" sz="1200" i="1" dirty="0" err="1"/>
              <a:t>Weather.htm</a:t>
            </a:r>
            <a:endParaRPr lang="en-US" sz="1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905580" y="5461939"/>
            <a:ext cx="3646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Weather Data is synchronized and merged with electrical measurement data for later analysis</a:t>
            </a:r>
          </a:p>
        </p:txBody>
      </p:sp>
      <p:pic>
        <p:nvPicPr>
          <p:cNvPr id="2" name="Picture 1" descr="Weather Stati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336" y="1793475"/>
            <a:ext cx="2743200" cy="2057400"/>
          </a:xfrm>
          <a:prstGeom prst="rect">
            <a:avLst/>
          </a:prstGeom>
        </p:spPr>
      </p:pic>
      <p:pic>
        <p:nvPicPr>
          <p:cNvPr id="9" name="Picture 8" descr="Spectrometer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96" y="1107675"/>
            <a:ext cx="1828800" cy="1371600"/>
          </a:xfrm>
          <a:prstGeom prst="rect">
            <a:avLst/>
          </a:prstGeom>
        </p:spPr>
      </p:pic>
      <p:pic>
        <p:nvPicPr>
          <p:cNvPr id="7" name="Picture 6" descr="PV Weather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69" y="3583990"/>
            <a:ext cx="2481334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0266" y="1019133"/>
            <a:ext cx="39481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/>
              <a:t>Comprehensive Local Solar Resource Assessment</a:t>
            </a:r>
            <a:endParaRPr lang="en-US" sz="1600" dirty="0"/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Irradiance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Spectrum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Other Environmental Parameters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Supports all outdoor measurement work (Module Testing, Systems Analysis)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1 minute data posted to Web real-time</a:t>
            </a:r>
          </a:p>
          <a:p>
            <a:pPr marL="628650" lvl="1" indent="-171450">
              <a:buFont typeface="Arial" charset="0"/>
              <a:buChar char="•"/>
            </a:pPr>
            <a:endParaRPr lang="en-US" sz="1600" dirty="0"/>
          </a:p>
          <a:p>
            <a:pPr lvl="0"/>
            <a:r>
              <a:rPr lang="en-US" sz="1600" b="1" dirty="0"/>
              <a:t>Calibrations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Pyranometers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Reference Cells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~ 120 different instruments maintained, both locally and across RTC sites.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119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Lab</a:t>
            </a:r>
          </a:p>
        </p:txBody>
      </p:sp>
      <p:pic>
        <p:nvPicPr>
          <p:cNvPr id="7" name="Picture 6" descr="Cell lab - new lab-cropped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20" y="1932124"/>
            <a:ext cx="3840247" cy="274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31609" y="1429641"/>
            <a:ext cx="3855191" cy="4532619"/>
          </a:xfrm>
          <a:prstGeom prst="rect">
            <a:avLst/>
          </a:prstGeom>
        </p:spPr>
        <p:txBody>
          <a:bodyPr/>
          <a:lstStyle/>
          <a:p>
            <a:pPr lvl="0" algn="l" rtl="0">
              <a:spcAft>
                <a:spcPts val="600"/>
              </a:spcAft>
            </a:pPr>
            <a:r>
              <a:rPr lang="en-US" sz="1600" dirty="0"/>
              <a:t>Equipment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 err="1"/>
              <a:t>SpectroLab</a:t>
            </a:r>
            <a:r>
              <a:rPr lang="en-US" sz="1600" b="0" dirty="0"/>
              <a:t> XT-10 continuous solar simulator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dirty="0"/>
              <a:t>Berger Pulsed solar simulator</a:t>
            </a:r>
            <a:endParaRPr lang="en-US" sz="1600" b="0" dirty="0"/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PV Measurements QEX10 </a:t>
            </a:r>
            <a:r>
              <a:rPr lang="mr-IN" sz="1600" b="0" dirty="0"/>
              <a:t>–</a:t>
            </a:r>
            <a:r>
              <a:rPr lang="en-US" sz="1600" b="0" dirty="0"/>
              <a:t> quantum efficiency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Characterize electrical response of cells as a function of wavelength</a:t>
            </a:r>
            <a:endParaRPr lang="en-US" sz="1600" dirty="0"/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Cary 5000/DRA 2500 Spectrometer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dirty="0"/>
              <a:t>Mini-module fab</a:t>
            </a:r>
          </a:p>
          <a:p>
            <a:pPr marL="458788" lvl="2" indent="-254000">
              <a:spcAft>
                <a:spcPts val="300"/>
              </a:spcAft>
              <a:buChar char="•"/>
            </a:pPr>
            <a:r>
              <a:rPr lang="en-US" sz="1600" b="0" dirty="0"/>
              <a:t>Small vacuum laminator</a:t>
            </a:r>
          </a:p>
          <a:p>
            <a:pPr marL="458788" lvl="2" indent="-254000">
              <a:spcAft>
                <a:spcPts val="300"/>
              </a:spcAft>
              <a:buChar char="•"/>
            </a:pPr>
            <a:r>
              <a:rPr lang="en-US" sz="1600" dirty="0"/>
              <a:t>Stringer/</a:t>
            </a:r>
            <a:r>
              <a:rPr lang="en-US" sz="1600" dirty="0" err="1"/>
              <a:t>tabber</a:t>
            </a:r>
            <a:endParaRPr lang="en-US" sz="1600" dirty="0"/>
          </a:p>
          <a:p>
            <a:pPr marL="1588" lvl="1" indent="-254000">
              <a:spcAft>
                <a:spcPts val="300"/>
              </a:spcAft>
              <a:buChar char="•"/>
            </a:pPr>
            <a:r>
              <a:rPr lang="en-US" sz="1600" b="0" dirty="0"/>
              <a:t>Optical Microscopes</a:t>
            </a:r>
          </a:p>
          <a:p>
            <a:pPr marL="1588" lvl="1" indent="-254000">
              <a:spcAft>
                <a:spcPts val="300"/>
              </a:spcAft>
              <a:buChar char="•"/>
            </a:pPr>
            <a:r>
              <a:rPr lang="en-US" sz="1600" b="0" dirty="0"/>
              <a:t>Ovens for component testing</a:t>
            </a:r>
          </a:p>
          <a:p>
            <a:pPr marL="1588" lvl="1" indent="-254000">
              <a:spcAft>
                <a:spcPts val="300"/>
              </a:spcAft>
              <a:buChar char="•"/>
            </a:pPr>
            <a:r>
              <a:rPr lang="en-US" sz="1600" dirty="0"/>
              <a:t>Benchtop environmental chambers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24022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9EA3-6849-44C8-8EBD-A5938DF19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9495D5-1D40-4E05-A043-545D016B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42A10-7939-4495-A5E4-DAD02315D68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16FFD-A2C5-44D2-80C1-8C8BE7A5F2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49" y="1353826"/>
            <a:ext cx="2395842" cy="1650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C9538-C269-41B1-8D5B-F447DFCF9B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06" y="3180395"/>
            <a:ext cx="3051031" cy="1848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973DA9-2650-43AB-AB22-645185A239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71" y="5085189"/>
            <a:ext cx="2872566" cy="11923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E04EEF-9452-4D4E-AED1-B28595F8779B}"/>
              </a:ext>
            </a:extLst>
          </p:cNvPr>
          <p:cNvSpPr/>
          <p:nvPr/>
        </p:nvSpPr>
        <p:spPr>
          <a:xfrm>
            <a:off x="4572000" y="888466"/>
            <a:ext cx="4255951" cy="4532619"/>
          </a:xfrm>
          <a:prstGeom prst="rect">
            <a:avLst/>
          </a:prstGeom>
        </p:spPr>
        <p:txBody>
          <a:bodyPr/>
          <a:lstStyle/>
          <a:p>
            <a:pPr lvl="0" algn="l" rtl="0">
              <a:spcAft>
                <a:spcPts val="600"/>
              </a:spcAft>
            </a:pPr>
            <a:r>
              <a:rPr lang="en-US" sz="1600" dirty="0"/>
              <a:t>Capabilities and Equipment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Database servers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dirty="0"/>
              <a:t>Quality assurance of monitoring data from PV systems (daily)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Database development and maintenance </a:t>
            </a:r>
            <a:endParaRPr lang="en-US" sz="1600" dirty="0"/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Public accessibility of data</a:t>
            </a:r>
          </a:p>
          <a:p>
            <a:pPr marL="685800" lvl="2" indent="-228600">
              <a:spcAft>
                <a:spcPts val="300"/>
              </a:spcAft>
              <a:buChar char="•"/>
            </a:pPr>
            <a:r>
              <a:rPr lang="en-US" sz="1600" dirty="0"/>
              <a:t>Weather and system performance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600" dirty="0"/>
              <a:t>Test item tracking and history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600" dirty="0" err="1"/>
              <a:t>Matlab</a:t>
            </a:r>
            <a:r>
              <a:rPr lang="en-US" sz="1600" dirty="0"/>
              <a:t> and Python analysis environment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600" b="0" dirty="0"/>
              <a:t>Cellular networks for dataloggers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600" dirty="0"/>
              <a:t>Data transfer from offsite systems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52941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/ Stakeholder Outreach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978400" y="1002310"/>
            <a:ext cx="3855191" cy="5357811"/>
          </a:xfrm>
          <a:prstGeom prst="rect">
            <a:avLst/>
          </a:prstGeom>
        </p:spPr>
        <p:txBody>
          <a:bodyPr/>
          <a:lstStyle/>
          <a:p>
            <a:pPr lvl="0" algn="l" rtl="0">
              <a:spcAft>
                <a:spcPts val="600"/>
              </a:spcAft>
            </a:pPr>
            <a:endParaRPr lang="en-US" sz="1400" dirty="0"/>
          </a:p>
          <a:p>
            <a:pPr lvl="0" algn="l" rtl="0">
              <a:spcAft>
                <a:spcPts val="600"/>
              </a:spcAft>
            </a:pPr>
            <a:r>
              <a:rPr lang="en-US" sz="1400" dirty="0"/>
              <a:t>PV Performance Modeling Collaborative (PVPMC)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dirty="0"/>
              <a:t>2,800 member mailing list</a:t>
            </a:r>
            <a:endParaRPr lang="en-US" sz="1400" b="0" dirty="0"/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Website with over 10,000 hits each month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dirty="0"/>
              <a:t>PVLIB for </a:t>
            </a:r>
            <a:r>
              <a:rPr lang="en-US" sz="1400" dirty="0" err="1"/>
              <a:t>Matlab</a:t>
            </a:r>
            <a:r>
              <a:rPr lang="en-US" sz="1400" dirty="0"/>
              <a:t> and Python</a:t>
            </a:r>
          </a:p>
          <a:p>
            <a:pPr marL="685800" lvl="2" indent="-228600">
              <a:spcAft>
                <a:spcPts val="300"/>
              </a:spcAft>
              <a:buChar char="•"/>
            </a:pPr>
            <a:r>
              <a:rPr lang="en-US" sz="1400" b="0" dirty="0"/>
              <a:t>Over 50 open source function</a:t>
            </a:r>
            <a:r>
              <a:rPr lang="en-US" sz="1400" dirty="0"/>
              <a:t>s for PV performance modeling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400" b="0" dirty="0"/>
              <a:t>Extended Series of Workshops (14</a:t>
            </a:r>
            <a:r>
              <a:rPr lang="en-US" sz="1400" b="0" baseline="30000" dirty="0"/>
              <a:t>th</a:t>
            </a:r>
            <a:r>
              <a:rPr lang="en-US" sz="1400" b="0" dirty="0"/>
              <a:t> currently planned)</a:t>
            </a:r>
          </a:p>
          <a:p>
            <a:pPr marL="685800" lvl="2" indent="-228600">
              <a:spcAft>
                <a:spcPts val="300"/>
              </a:spcAft>
              <a:buChar char="•"/>
            </a:pPr>
            <a:r>
              <a:rPr lang="en-US" sz="1400" dirty="0"/>
              <a:t>International (USA, Germany, Switzerland, China)</a:t>
            </a:r>
          </a:p>
          <a:p>
            <a:pPr marL="685800" lvl="2" indent="-228600">
              <a:spcAft>
                <a:spcPts val="300"/>
              </a:spcAft>
              <a:buChar char="•"/>
            </a:pPr>
            <a:r>
              <a:rPr lang="en-US" sz="1400" dirty="0"/>
              <a:t>Over 200 past presentations available on website.</a:t>
            </a:r>
          </a:p>
          <a:p>
            <a:pPr marL="0" lvl="1">
              <a:spcAft>
                <a:spcPts val="300"/>
              </a:spcAft>
            </a:pPr>
            <a:r>
              <a:rPr lang="en-US" sz="1400" dirty="0"/>
              <a:t>International Energy Agency PVPS Task 13</a:t>
            </a:r>
          </a:p>
          <a:p>
            <a:pPr marL="1714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Three-year work plan began in late FY18</a:t>
            </a:r>
          </a:p>
          <a:p>
            <a:pPr marL="0" lvl="1">
              <a:spcAft>
                <a:spcPts val="300"/>
              </a:spcAft>
            </a:pPr>
            <a:endParaRPr lang="en-US" sz="1400" dirty="0"/>
          </a:p>
          <a:p>
            <a:pPr marL="685800" lvl="2" indent="-228600">
              <a:spcAft>
                <a:spcPts val="300"/>
              </a:spcAft>
              <a:buChar char="•"/>
            </a:pPr>
            <a:endParaRPr lang="en-US" sz="12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05012-05BA-45A5-9642-3FC974BE30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16" y="4264175"/>
            <a:ext cx="3466769" cy="2194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65319E-DE43-4ADB-9E83-283C84F324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1" y="1212864"/>
            <a:ext cx="4071068" cy="1374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B29C2-E4A6-4305-82FF-644F6C4C06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1" y="2626913"/>
            <a:ext cx="3985630" cy="163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69144"/>
      </p:ext>
    </p:extLst>
  </p:cSld>
  <p:clrMapOvr>
    <a:masterClrMapping/>
  </p:clrMapOvr>
</p:sld>
</file>

<file path=ppt/theme/theme1.xml><?xml version="1.0" encoding="utf-8"?>
<a:theme xmlns:a="http://schemas.openxmlformats.org/drawingml/2006/main" name="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45251</TotalTime>
  <Words>835</Words>
  <Application>Microsoft Office PowerPoint</Application>
  <PresentationFormat>On-screen Show (4:3)</PresentationFormat>
  <Paragraphs>171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MT</vt:lpstr>
      <vt:lpstr>Wingdings</vt:lpstr>
      <vt:lpstr>Sandia_CorpPresentation_Template1</vt:lpstr>
      <vt:lpstr>Sandia PV Systems Capabilities Areas Anthony Martino, Ph.D. Photovoltaics &amp; Materials Technologies Sandia National Laboratories P.O. Box 5800, MS 0734 Albuquerque, NM  87185-0734 (505) 844-0652 martino@sandia.gov SAND2020-13339 PE </vt:lpstr>
      <vt:lpstr>Cell, Module and System Characterization at the Photovoltaic Systems Evaluation Lab (PSEL)</vt:lpstr>
      <vt:lpstr>Outdoor Module Lab</vt:lpstr>
      <vt:lpstr>Indoor Module Lab</vt:lpstr>
      <vt:lpstr>Systems Research</vt:lpstr>
      <vt:lpstr>Solar Resource/Irradiance Network</vt:lpstr>
      <vt:lpstr>Component Lab</vt:lpstr>
      <vt:lpstr>Data Management</vt:lpstr>
      <vt:lpstr>Communications / Stakeholder Outreach</vt:lpstr>
      <vt:lpstr>Infrastructure and Site Operations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Sullivan, Kelly Joann</cp:lastModifiedBy>
  <cp:revision>435</cp:revision>
  <dcterms:created xsi:type="dcterms:W3CDTF">2011-10-03T16:15:05Z</dcterms:created>
  <dcterms:modified xsi:type="dcterms:W3CDTF">2020-12-01T20:49:45Z</dcterms:modified>
</cp:coreProperties>
</file>