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3"/>
  </p:notesMasterIdLst>
  <p:handoutMasterIdLst>
    <p:handoutMasterId r:id="rId44"/>
  </p:handoutMasterIdLst>
  <p:sldIdLst>
    <p:sldId id="860" r:id="rId5"/>
    <p:sldId id="936" r:id="rId6"/>
    <p:sldId id="983" r:id="rId7"/>
    <p:sldId id="1003" r:id="rId8"/>
    <p:sldId id="997" r:id="rId9"/>
    <p:sldId id="991" r:id="rId10"/>
    <p:sldId id="979" r:id="rId11"/>
    <p:sldId id="1006" r:id="rId12"/>
    <p:sldId id="982" r:id="rId13"/>
    <p:sldId id="980" r:id="rId14"/>
    <p:sldId id="992" r:id="rId15"/>
    <p:sldId id="984" r:id="rId16"/>
    <p:sldId id="988" r:id="rId17"/>
    <p:sldId id="1004" r:id="rId18"/>
    <p:sldId id="1007" r:id="rId19"/>
    <p:sldId id="1008" r:id="rId20"/>
    <p:sldId id="1009" r:id="rId21"/>
    <p:sldId id="1010" r:id="rId22"/>
    <p:sldId id="1005" r:id="rId23"/>
    <p:sldId id="1012" r:id="rId24"/>
    <p:sldId id="1011" r:id="rId25"/>
    <p:sldId id="1013" r:id="rId26"/>
    <p:sldId id="998" r:id="rId27"/>
    <p:sldId id="963" r:id="rId28"/>
    <p:sldId id="956" r:id="rId29"/>
    <p:sldId id="958" r:id="rId30"/>
    <p:sldId id="960" r:id="rId31"/>
    <p:sldId id="962" r:id="rId32"/>
    <p:sldId id="965" r:id="rId33"/>
    <p:sldId id="967" r:id="rId34"/>
    <p:sldId id="913" r:id="rId35"/>
    <p:sldId id="977" r:id="rId36"/>
    <p:sldId id="978" r:id="rId37"/>
    <p:sldId id="919" r:id="rId38"/>
    <p:sldId id="999" r:id="rId39"/>
    <p:sldId id="1000" r:id="rId40"/>
    <p:sldId id="1001" r:id="rId41"/>
    <p:sldId id="1002" r:id="rId42"/>
  </p:sldIdLst>
  <p:sldSz cx="9144000" cy="6858000" type="letter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gminst" initials="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D0"/>
    <a:srgbClr val="FFFFFF"/>
    <a:srgbClr val="FF0000"/>
    <a:srgbClr val="0099FF"/>
    <a:srgbClr val="0000FF"/>
    <a:srgbClr val="000066"/>
    <a:srgbClr val="CC6600"/>
    <a:srgbClr val="6600FF"/>
    <a:srgbClr val="CC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8" autoAdjust="0"/>
    <p:restoredTop sz="98925" autoAdjust="0"/>
  </p:normalViewPr>
  <p:slideViewPr>
    <p:cSldViewPr>
      <p:cViewPr>
        <p:scale>
          <a:sx n="90" d="100"/>
          <a:sy n="90" d="100"/>
        </p:scale>
        <p:origin x="-1568" y="-752"/>
      </p:cViewPr>
      <p:guideLst>
        <p:guide orient="horz" pos="321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968" y="-6"/>
      </p:cViewPr>
      <p:guideLst>
        <p:guide orient="horz" pos="2927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commentAuthors" Target="commentAuthors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Relationship Id="rId2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4" tIns="46532" rIns="93064" bIns="46532" numCol="1" anchor="t" anchorCtr="0" compatLnSpc="1">
            <a:prstTxWarp prst="textNoShape">
              <a:avLst/>
            </a:prstTxWarp>
          </a:bodyPr>
          <a:lstStyle>
            <a:lvl1pPr algn="l" defTabSz="930762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172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4" tIns="46532" rIns="93064" bIns="46532" numCol="1" anchor="t" anchorCtr="0" compatLnSpc="1">
            <a:prstTxWarp prst="textNoShape">
              <a:avLst/>
            </a:prstTxWarp>
          </a:bodyPr>
          <a:lstStyle>
            <a:lvl1pPr algn="r" defTabSz="930762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4" tIns="46532" rIns="93064" bIns="46532" numCol="1" anchor="b" anchorCtr="0" compatLnSpc="1">
            <a:prstTxWarp prst="textNoShape">
              <a:avLst/>
            </a:prstTxWarp>
          </a:bodyPr>
          <a:lstStyle>
            <a:lvl1pPr algn="l" defTabSz="930762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9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172" y="8829823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64" tIns="46532" rIns="93064" bIns="46532" numCol="1" anchor="b" anchorCtr="0" compatLnSpc="1">
            <a:prstTxWarp prst="textNoShape">
              <a:avLst/>
            </a:prstTxWarp>
          </a:bodyPr>
          <a:lstStyle>
            <a:lvl1pPr algn="r" defTabSz="930762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F0237EC-DFB2-4E5A-8C7A-A1DB39C105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7984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8" tIns="46978" rIns="93958" bIns="46978" numCol="1" anchor="t" anchorCtr="0" compatLnSpc="1">
            <a:prstTxWarp prst="textNoShape">
              <a:avLst/>
            </a:prstTxWarp>
          </a:bodyPr>
          <a:lstStyle>
            <a:lvl1pPr algn="l" defTabSz="938759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172" y="1"/>
            <a:ext cx="3037627" cy="46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8" tIns="46978" rIns="93958" bIns="46978" numCol="1" anchor="t" anchorCtr="0" compatLnSpc="1">
            <a:prstTxWarp prst="textNoShape">
              <a:avLst/>
            </a:prstTxWarp>
          </a:bodyPr>
          <a:lstStyle>
            <a:lvl1pPr algn="r" defTabSz="938759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1" y="4416509"/>
            <a:ext cx="5607679" cy="418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8" tIns="46978" rIns="93958" bIns="469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421"/>
            <a:ext cx="3037627" cy="46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8" tIns="46978" rIns="93958" bIns="46978" numCol="1" anchor="b" anchorCtr="0" compatLnSpc="1">
            <a:prstTxWarp prst="textNoShape">
              <a:avLst/>
            </a:prstTxWarp>
          </a:bodyPr>
          <a:lstStyle>
            <a:lvl1pPr algn="l" defTabSz="938759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172" y="8831421"/>
            <a:ext cx="3037627" cy="46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958" tIns="46978" rIns="93958" bIns="46978" numCol="1" anchor="b" anchorCtr="0" compatLnSpc="1">
            <a:prstTxWarp prst="textNoShape">
              <a:avLst/>
            </a:prstTxWarp>
          </a:bodyPr>
          <a:lstStyle>
            <a:lvl1pPr algn="r" defTabSz="938759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1C86049-351A-4579-BC64-849DC3ED5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00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7" descr="overview_ slide master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5588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OE_color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WIND HEADER.psd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9"/>
          <p:cNvSpPr>
            <a:spLocks noChangeArrowheads="1"/>
          </p:cNvSpPr>
          <p:nvPr userDrawn="1"/>
        </p:nvSpPr>
        <p:spPr bwMode="auto">
          <a:xfrm>
            <a:off x="1063625" y="6248400"/>
            <a:ext cx="4670425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Sandia is a multiprogram laboratory operated by Sandia Corporation, a Lockheed Martin Company,</a:t>
            </a:r>
            <a:br>
              <a:rPr lang="en-US" sz="800" b="0" dirty="0">
                <a:solidFill>
                  <a:srgbClr val="000000"/>
                </a:solidFill>
                <a:latin typeface="Helvetica" pitchFamily="34" charset="0"/>
                <a:ea typeface="+mn-ea"/>
              </a:rPr>
            </a:br>
            <a:r>
              <a:rPr lang="en-US" sz="800" b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for the United States Department of Energy’s National Nuclear Security Administration</a:t>
            </a:r>
            <a:br>
              <a:rPr lang="en-US" sz="800" b="0" dirty="0">
                <a:solidFill>
                  <a:srgbClr val="000000"/>
                </a:solidFill>
                <a:latin typeface="Helvetica" pitchFamily="34" charset="0"/>
                <a:ea typeface="+mn-ea"/>
              </a:rPr>
            </a:br>
            <a:r>
              <a:rPr lang="en-US" sz="800" b="0" dirty="0">
                <a:solidFill>
                  <a:srgbClr val="000000"/>
                </a:solidFill>
                <a:latin typeface="Helvetica" pitchFamily="34" charset="0"/>
                <a:ea typeface="+mn-ea"/>
              </a:rPr>
              <a:t> under contract DE-AC04-94AL85000.</a:t>
            </a:r>
          </a:p>
        </p:txBody>
      </p:sp>
      <p:pic>
        <p:nvPicPr>
          <p:cNvPr id="8" name="Picture 9" descr="NNSAclr"/>
          <p:cNvPicPr>
            <a:picLocks noChangeAspect="1" noChangeArrowheads="1"/>
          </p:cNvPicPr>
          <p:nvPr userDrawn="1"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6400800"/>
            <a:ext cx="990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LOGO.5.jpg"/>
          <p:cNvPicPr>
            <a:picLocks noChangeAspect="1"/>
          </p:cNvPicPr>
          <p:nvPr userDrawn="1"/>
        </p:nvPicPr>
        <p:blipFill>
          <a:blip r:embed="rId6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6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455"/>
          <a:stretch>
            <a:fillRect/>
          </a:stretch>
        </p:blipFill>
        <p:spPr bwMode="auto">
          <a:xfrm>
            <a:off x="5402263" y="1436688"/>
            <a:ext cx="37417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>
                <a:ea typeface="ＭＳ Ｐゴシック" pitchFamily="-112" charset="-128"/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i="0" smtClean="0">
                <a:ea typeface="ＭＳ Ｐゴシック" pitchFamily="-112" charset="-128"/>
              </a:defRPr>
            </a:lvl1pPr>
          </a:lstStyle>
          <a:p>
            <a:r>
              <a:rPr lang="en-US" smtClean="0"/>
              <a:t>Click to edit Master title style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228600"/>
            <a:ext cx="18478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28600"/>
            <a:ext cx="53911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260475"/>
            <a:ext cx="36195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2100" y="1260475"/>
            <a:ext cx="36195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1150" y="1296988"/>
            <a:ext cx="36195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83050" y="1296988"/>
            <a:ext cx="36195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11150" y="3638550"/>
            <a:ext cx="73914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1150" y="1296988"/>
            <a:ext cx="73914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150" y="3638550"/>
            <a:ext cx="73914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11150" y="1296988"/>
            <a:ext cx="7391400" cy="45307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4963" y="228600"/>
            <a:ext cx="73152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11150" y="1296988"/>
            <a:ext cx="36195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83050" y="1296988"/>
            <a:ext cx="36195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11150" y="3638550"/>
            <a:ext cx="36195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83050" y="3638550"/>
            <a:ext cx="36195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38" y="228600"/>
            <a:ext cx="7129462" cy="854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600200" y="1828800"/>
            <a:ext cx="7391400" cy="4530725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0" y="1296988"/>
            <a:ext cx="855345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260475"/>
            <a:ext cx="36195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260475"/>
            <a:ext cx="36195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WIND HEADER.psd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47" descr="overview_ slide master"/>
          <p:cNvPicPr>
            <a:picLocks noChangeAspect="1" noChangeArrowheads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5588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1150" y="1296988"/>
            <a:ext cx="7391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4963" y="228600"/>
            <a:ext cx="7315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1030" name="Picture 5" descr="DOE_color.png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172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67" r:id="rId12"/>
    <p:sldLayoutId id="2147484368" r:id="rId13"/>
    <p:sldLayoutId id="2147484369" r:id="rId14"/>
    <p:sldLayoutId id="2147484370" r:id="rId15"/>
    <p:sldLayoutId id="2147484371" r:id="rId16"/>
  </p:sldLayoutIdLst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 i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3B5BA7"/>
        </a:buClr>
        <a:buSzPct val="75000"/>
        <a:buFont typeface="Wingdings" pitchFamily="2" charset="2"/>
        <a:buChar char="n"/>
        <a:defRPr sz="2400" b="1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1pPr>
      <a:lvl2pPr marL="514350" indent="-171450" algn="l" rtl="0" eaLnBrk="0" fontAlgn="base" hangingPunct="0">
        <a:spcBef>
          <a:spcPct val="20000"/>
        </a:spcBef>
        <a:spcAft>
          <a:spcPct val="0"/>
        </a:spcAft>
        <a:buClr>
          <a:srgbClr val="386DC4"/>
        </a:buClr>
        <a:buSzPct val="75000"/>
        <a:buFont typeface="Helvetica CE" pitchFamily="1" charset="-18"/>
        <a:buChar char="•"/>
        <a:defRPr sz="2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SzPct val="6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Wingdings" pitchFamily="2" charset="2"/>
        <a:buChar char="§"/>
        <a:defRPr sz="2000" b="1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emf"/><Relationship Id="rId5" Type="http://schemas.openxmlformats.org/officeDocument/2006/relationships/image" Target="../media/image2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36.emf"/><Relationship Id="rId8" Type="http://schemas.openxmlformats.org/officeDocument/2006/relationships/image" Target="../media/image64.jpeg"/><Relationship Id="rId9" Type="http://schemas.openxmlformats.org/officeDocument/2006/relationships/image" Target="../media/image65.png"/><Relationship Id="rId10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6" Type="http://schemas.openxmlformats.org/officeDocument/2006/relationships/image" Target="../media/image73.jpeg"/><Relationship Id="rId7" Type="http://schemas.openxmlformats.org/officeDocument/2006/relationships/image" Target="../media/image12.png"/><Relationship Id="rId8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7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75.wmf"/><Relationship Id="rId5" Type="http://schemas.openxmlformats.org/officeDocument/2006/relationships/image" Target="../media/image77.png"/><Relationship Id="rId6" Type="http://schemas.openxmlformats.org/officeDocument/2006/relationships/image" Target="../media/image78.jpeg"/><Relationship Id="rId7" Type="http://schemas.openxmlformats.org/officeDocument/2006/relationships/image" Target="../media/image79.pn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57188" y="1219200"/>
            <a:ext cx="5891212" cy="5318726"/>
          </a:xfrm>
        </p:spPr>
        <p:txBody>
          <a:bodyPr/>
          <a:lstStyle/>
          <a:p>
            <a:pPr algn="ctr"/>
            <a:r>
              <a:rPr lang="en-US" sz="3600" dirty="0" smtClean="0">
                <a:latin typeface="+mj-lt"/>
                <a:ea typeface="ＭＳ Ｐゴシック" pitchFamily="34" charset="-128"/>
              </a:rPr>
              <a:t>DOE / SNL Scaled Wind Farm Technology (</a:t>
            </a:r>
            <a:r>
              <a:rPr lang="en-US" sz="3600" i="1" dirty="0" smtClean="0">
                <a:latin typeface="+mj-lt"/>
                <a:ea typeface="ＭＳ Ｐゴシック" pitchFamily="34" charset="-128"/>
              </a:rPr>
              <a:t>SWiFT</a:t>
            </a:r>
            <a:r>
              <a:rPr lang="en-US" sz="3600" dirty="0" smtClean="0">
                <a:latin typeface="+mj-lt"/>
                <a:ea typeface="ＭＳ Ｐゴシック" pitchFamily="34" charset="-128"/>
              </a:rPr>
              <a:t>) Facility at TTU</a:t>
            </a:r>
            <a:br>
              <a:rPr lang="en-US" sz="3600" dirty="0" smtClean="0">
                <a:latin typeface="+mj-lt"/>
                <a:ea typeface="ＭＳ Ｐゴシック" pitchFamily="34" charset="-128"/>
              </a:rPr>
            </a:br>
            <a:r>
              <a:rPr lang="en-US" sz="3600" dirty="0">
                <a:latin typeface="+mj-lt"/>
                <a:ea typeface="ＭＳ Ｐゴシック" pitchFamily="34" charset="-128"/>
              </a:rPr>
              <a:t/>
            </a:r>
            <a:br>
              <a:rPr lang="en-US" sz="3600" dirty="0">
                <a:latin typeface="+mj-lt"/>
                <a:ea typeface="ＭＳ Ｐゴシック" pitchFamily="34" charset="-128"/>
              </a:rPr>
            </a:br>
            <a:r>
              <a:rPr lang="en-US" sz="3600" b="0" i="1" dirty="0" smtClean="0">
                <a:latin typeface="+mj-lt"/>
                <a:ea typeface="ＭＳ Ｐゴシック" pitchFamily="34" charset="-128"/>
              </a:rPr>
              <a:t>swift.sandia.gov</a:t>
            </a:r>
            <a:r>
              <a:rPr lang="en-US" sz="2400" b="0" i="1" dirty="0" smtClean="0">
                <a:latin typeface="+mj-lt"/>
                <a:ea typeface="ＭＳ Ｐゴシック" pitchFamily="34" charset="-128"/>
              </a:rPr>
              <a:t/>
            </a:r>
            <a:br>
              <a:rPr lang="en-US" sz="2400" b="0" i="1" dirty="0" smtClean="0">
                <a:latin typeface="+mj-lt"/>
                <a:ea typeface="ＭＳ Ｐゴシック" pitchFamily="34" charset="-128"/>
              </a:rPr>
            </a:br>
            <a:r>
              <a:rPr lang="en-US" sz="3600" b="0" i="1" dirty="0" smtClean="0">
                <a:latin typeface="+mj-lt"/>
                <a:ea typeface="ＭＳ Ｐゴシック" pitchFamily="34" charset="-128"/>
              </a:rPr>
              <a:t/>
            </a:r>
            <a:br>
              <a:rPr lang="en-US" sz="3600" b="0" i="1" dirty="0" smtClean="0">
                <a:latin typeface="+mj-lt"/>
                <a:ea typeface="ＭＳ Ｐゴシック" pitchFamily="34" charset="-128"/>
              </a:rPr>
            </a:br>
            <a:r>
              <a:rPr lang="en-US" sz="1800" i="1" dirty="0" smtClean="0">
                <a:latin typeface="+mj-lt"/>
                <a:ea typeface="ＭＳ Ｐゴシック" pitchFamily="34" charset="-128"/>
              </a:rPr>
              <a:t>Dr. Jonathan R. White</a:t>
            </a:r>
            <a:br>
              <a:rPr lang="en-US" sz="1800" i="1" dirty="0" smtClean="0">
                <a:latin typeface="+mj-lt"/>
                <a:ea typeface="ＭＳ Ｐゴシック" pitchFamily="34" charset="-128"/>
              </a:rPr>
            </a:br>
            <a:r>
              <a:rPr lang="en-US" sz="1600" b="0" i="1" dirty="0" smtClean="0">
                <a:latin typeface="+mj-lt"/>
                <a:ea typeface="ＭＳ Ｐゴシック" pitchFamily="34" charset="-128"/>
              </a:rPr>
              <a:t>World-Class Wind Testing Facilities</a:t>
            </a:r>
            <a:br>
              <a:rPr lang="en-US" sz="1600" b="0" i="1" dirty="0" smtClean="0">
                <a:latin typeface="+mj-lt"/>
                <a:ea typeface="ＭＳ Ｐゴシック" pitchFamily="34" charset="-128"/>
              </a:rPr>
            </a:br>
            <a:r>
              <a:rPr lang="en-US" sz="1600" b="0" i="1" dirty="0" smtClean="0">
                <a:latin typeface="+mj-lt"/>
                <a:ea typeface="ＭＳ Ｐゴシック" pitchFamily="34" charset="-128"/>
              </a:rPr>
              <a:t>Wind Energy Technology Department</a:t>
            </a:r>
            <a:br>
              <a:rPr lang="en-US" sz="1600" b="0" i="1" dirty="0" smtClean="0">
                <a:latin typeface="+mj-lt"/>
                <a:ea typeface="ＭＳ Ｐゴシック" pitchFamily="34" charset="-128"/>
              </a:rPr>
            </a:br>
            <a:r>
              <a:rPr lang="en-US" sz="1600" b="0" i="1" dirty="0" smtClean="0">
                <a:latin typeface="+mj-lt"/>
                <a:ea typeface="ＭＳ Ｐゴシック" pitchFamily="34" charset="-128"/>
              </a:rPr>
              <a:t>Sandia National Laboratories</a:t>
            </a:r>
            <a:br>
              <a:rPr lang="en-US" sz="1600" b="0" i="1" dirty="0" smtClean="0">
                <a:latin typeface="+mj-lt"/>
                <a:ea typeface="ＭＳ Ｐゴシック" pitchFamily="34" charset="-128"/>
              </a:rPr>
            </a:br>
            <a:r>
              <a:rPr lang="en-US" sz="1600" b="0" i="1" dirty="0" smtClean="0">
                <a:latin typeface="+mj-lt"/>
                <a:ea typeface="ＭＳ Ｐゴシック" pitchFamily="34" charset="-128"/>
              </a:rPr>
              <a:t>(505) 284-5400</a:t>
            </a:r>
            <a:br>
              <a:rPr lang="en-US" sz="1600" b="0" i="1" dirty="0" smtClean="0">
                <a:latin typeface="+mj-lt"/>
                <a:ea typeface="ＭＳ Ｐゴシック" pitchFamily="34" charset="-128"/>
              </a:rPr>
            </a:br>
            <a:r>
              <a:rPr lang="en-US" sz="1600" b="0" i="1" dirty="0" smtClean="0">
                <a:latin typeface="+mj-lt"/>
                <a:ea typeface="ＭＳ Ｐゴシック" pitchFamily="34" charset="-128"/>
              </a:rPr>
              <a:t>jonwhit@sandia.gov</a:t>
            </a:r>
            <a:endParaRPr lang="en-US" sz="1600" b="0" i="1" dirty="0">
              <a:latin typeface="+mj-lt"/>
              <a:ea typeface="ＭＳ Ｐゴシック" pitchFamily="34" charset="-128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5806" y="868708"/>
            <a:ext cx="8644576" cy="5869822"/>
            <a:chOff x="14985180" y="26046245"/>
            <a:chExt cx="8644576" cy="5869822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4449866"/>
                </p:ext>
              </p:extLst>
            </p:nvPr>
          </p:nvGraphicFramePr>
          <p:xfrm>
            <a:off x="14985180" y="26046245"/>
            <a:ext cx="8644576" cy="58698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8" name="Visio" r:id="rId3" imgW="13226071" imgH="8890030" progId="Visio.Drawing.11">
                    <p:embed/>
                  </p:oleObj>
                </mc:Choice>
                <mc:Fallback>
                  <p:oleObj name="Visio" r:id="rId3" imgW="13226071" imgH="889003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85180" y="26046245"/>
                          <a:ext cx="8644576" cy="586982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21332407" y="30953541"/>
              <a:ext cx="1422868" cy="544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27000">
                <a:schemeClr val="bg1"/>
              </a:glow>
              <a:outerShdw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5577829" y="411513"/>
            <a:ext cx="3474682" cy="100582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840488" y="228600"/>
            <a:ext cx="521202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kern="0" dirty="0" smtClean="0">
                <a:latin typeface="+mj-lt"/>
                <a:ea typeface="ＭＳ Ｐゴシック" pitchFamily="34" charset="-128"/>
              </a:rPr>
              <a:t>Inflow Characterization</a:t>
            </a:r>
          </a:p>
        </p:txBody>
      </p:sp>
      <p:pic>
        <p:nvPicPr>
          <p:cNvPr id="7" name="Picture 6" descr="C:\Users\jonwhit\Documents\Testing\v27\Turbine Pictures\13-05-31\IMG_1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9311" y="4617707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018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2926098" y="228600"/>
            <a:ext cx="6167402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Networking Infrastructure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928" y="1600221"/>
            <a:ext cx="33832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GPS synced measurements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Up to 1000 Hz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Currently 500+ channels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Centrally logged data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Fiber optic data transfer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Localized deterministic control loops</a:t>
            </a:r>
            <a:endParaRPr lang="en-US" sz="2000" b="0" dirty="0">
              <a:latin typeface="+mj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t="30727" r="23247" b="11922"/>
          <a:stretch/>
        </p:blipFill>
        <p:spPr bwMode="auto">
          <a:xfrm>
            <a:off x="3817902" y="2008140"/>
            <a:ext cx="4655127" cy="327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2731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Control Building</a:t>
            </a:r>
            <a:endParaRPr lang="en-US" dirty="0">
              <a:latin typeface="+mj-lt"/>
            </a:endParaRPr>
          </a:p>
        </p:txBody>
      </p:sp>
      <p:pic>
        <p:nvPicPr>
          <p:cNvPr id="10242" name="Picture 2" descr="C:\Users\jonwhit\Documents\Testing\v27\Control Building\Control Building 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28" y="1695235"/>
            <a:ext cx="4970152" cy="3200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4951" y="1684707"/>
            <a:ext cx="37490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Central control and operations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700 sq. ft. with 2 temporary offices for proprietary work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Electrical troubleshooting lab</a:t>
            </a:r>
            <a:endParaRPr lang="en-US" dirty="0">
              <a:latin typeface="+mj-lt"/>
            </a:endParaRPr>
          </a:p>
        </p:txBody>
      </p:sp>
      <p:pic>
        <p:nvPicPr>
          <p:cNvPr id="12290" name="Picture 2" descr="C:\Users\jonwhit\Documents\Testing\v27\Turbine Pictures\13-06-20\IMG_01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0561" y="4139761"/>
            <a:ext cx="4572000" cy="21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028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nwhit\Documents\Testing\v27\Turbine Pictures\12-11-15 Swift Facilities pictures\DSCF4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754" y="3588668"/>
            <a:ext cx="4298140" cy="322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jonwhit\Documents\Testing\v27\Turbine Pictures\12-11-15 Swift Facilities pictures\DSCF4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280" y="1234449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nwhit\Documents\Testing\v27\Turbine Pictures\12-11-15 Swift Facilities pictures\DSCF4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62" y="4094473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05" y="228600"/>
            <a:ext cx="7822845" cy="113982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Experimental Preparation Lab 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2754" y="1254394"/>
            <a:ext cx="45112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4,500 sq. ft. environmentally controlled high-bay experimental rotor preparation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8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1,000 sq. ft. machine shop</a:t>
            </a:r>
            <a:endParaRPr lang="en-US" sz="24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55647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600200" y="320074"/>
            <a:ext cx="7315200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Outline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783098"/>
            <a:ext cx="8553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2400">
                <a:latin typeface="+mj-lt"/>
              </a:defRPr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What is the SWiFT Facility?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What research projects use SWiFT?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How can I use SWiFT?</a:t>
            </a:r>
          </a:p>
        </p:txBody>
      </p:sp>
    </p:spTree>
    <p:extLst>
      <p:ext uri="{BB962C8B-B14F-4D97-AF65-F5344CB8AC3E}">
        <p14:creationId xmlns:p14="http://schemas.microsoft.com/office/powerpoint/2010/main" val="30182449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05" y="228600"/>
            <a:ext cx="7822845" cy="113982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SWiFT </a:t>
            </a:r>
            <a:r>
              <a:rPr lang="en-US" dirty="0" err="1" smtClean="0">
                <a:latin typeface="+mj-lt"/>
              </a:rPr>
              <a:t>Baselining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805" y="1254394"/>
            <a:ext cx="53949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Detailed analysis of fundamental turbine-turbine interaction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Calibration and verification of public open-source wind turbine / plant model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Data quality analysis and troubleshooting</a:t>
            </a:r>
            <a:endParaRPr lang="en-US" sz="2400" b="0" dirty="0">
              <a:latin typeface="+mj-lt"/>
            </a:endParaRPr>
          </a:p>
        </p:txBody>
      </p:sp>
      <p:pic>
        <p:nvPicPr>
          <p:cNvPr id="12290" name="Picture 2" descr="C:\Users\jonwhit\Documents\Testing\v27\Turbine Pictures\12-10-29 Blade Modal\SWiFT Blade Testing\SWiFT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872" y="1828795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jonwhit\Documents\Testing\v27\Turbine Pictures\13-06-11\IMG_1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872" y="4389087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jonwhit\Documents\Testing\v27\Turbine Pictures\13-06-12\IMG_1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385" y="4251951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jonwhit\Documents\Testing\v27\Turbine Pictures\13-05-31\IMG_1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28" y="4069073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518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05" y="228600"/>
            <a:ext cx="7822845" cy="113982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National Rotor </a:t>
            </a:r>
            <a:r>
              <a:rPr lang="en-US" dirty="0" err="1" smtClean="0">
                <a:latin typeface="+mj-lt"/>
              </a:rPr>
              <a:t>Testbed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805" y="1254394"/>
            <a:ext cx="850382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>
                <a:latin typeface="+mj-lt"/>
              </a:rPr>
              <a:t>The National Rotor </a:t>
            </a:r>
            <a:r>
              <a:rPr lang="en-US" sz="2400" b="0" dirty="0" err="1">
                <a:latin typeface="+mj-lt"/>
              </a:rPr>
              <a:t>Testbed</a:t>
            </a:r>
            <a:r>
              <a:rPr lang="en-US" sz="2400" b="0" dirty="0">
                <a:latin typeface="+mj-lt"/>
              </a:rPr>
              <a:t> is a </a:t>
            </a:r>
            <a:endParaRPr lang="en-US" sz="2400" b="0" dirty="0" smtClean="0">
              <a:latin typeface="+mj-lt"/>
            </a:endParaRPr>
          </a:p>
          <a:p>
            <a:pPr algn="l"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	rotor innovation to enable </a:t>
            </a:r>
          </a:p>
          <a:p>
            <a:pPr algn="l"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	technology acceleration</a:t>
            </a: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endParaRPr lang="en-US" sz="4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Baseline </a:t>
            </a:r>
            <a:r>
              <a:rPr lang="en-US" sz="2400" b="0" dirty="0">
                <a:latin typeface="+mj-lt"/>
              </a:rPr>
              <a:t>blades represent </a:t>
            </a:r>
            <a:endParaRPr lang="en-US" sz="2400" b="0" dirty="0" smtClean="0">
              <a:latin typeface="+mj-lt"/>
            </a:endParaRPr>
          </a:p>
          <a:p>
            <a:pPr algn="l"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	functionally scaled-down </a:t>
            </a:r>
            <a:r>
              <a:rPr lang="en-US" sz="2400" b="0" dirty="0">
                <a:latin typeface="+mj-lt"/>
              </a:rPr>
              <a:t>aerodynamics and structural </a:t>
            </a:r>
            <a:r>
              <a:rPr lang="en-US" sz="2400" b="0" dirty="0" smtClean="0">
                <a:latin typeface="+mj-lt"/>
              </a:rPr>
              <a:t>	dynamics </a:t>
            </a:r>
            <a:r>
              <a:rPr lang="en-US" sz="2400" b="0" dirty="0">
                <a:latin typeface="+mj-lt"/>
              </a:rPr>
              <a:t>of a modern megawatt-scale rotor</a:t>
            </a: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endParaRPr lang="en-US" sz="4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Baseline </a:t>
            </a:r>
            <a:r>
              <a:rPr lang="en-US" sz="2400" b="0" dirty="0">
                <a:latin typeface="+mj-lt"/>
              </a:rPr>
              <a:t>blade design is public and open</a:t>
            </a: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endParaRPr lang="en-US" sz="4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Enables </a:t>
            </a:r>
            <a:r>
              <a:rPr lang="en-US" sz="2400" b="0" dirty="0">
                <a:latin typeface="+mj-lt"/>
              </a:rPr>
              <a:t>research in: wake interactions, aero-acoustics, inboard aerodynamics, controls, </a:t>
            </a:r>
            <a:r>
              <a:rPr lang="en-US" sz="2400" b="0" dirty="0" err="1">
                <a:latin typeface="+mj-lt"/>
              </a:rPr>
              <a:t>aeroelastic</a:t>
            </a:r>
            <a:r>
              <a:rPr lang="en-US" sz="2400" b="0" dirty="0">
                <a:latin typeface="+mj-lt"/>
              </a:rPr>
              <a:t> dynamics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721" y="4983443"/>
            <a:ext cx="2757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113" y="4983443"/>
            <a:ext cx="253842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brresor\Documents\SystemModels\V27\NuMAD\master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4068" y="1254394"/>
            <a:ext cx="3657600" cy="1298282"/>
          </a:xfrm>
          <a:prstGeom prst="rect">
            <a:avLst/>
          </a:prstGeom>
          <a:noFill/>
          <a:ln w="222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209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105" y="228600"/>
            <a:ext cx="7822845" cy="1139825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Wake Imaging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Measurement System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805" y="4251951"/>
            <a:ext cx="85952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Capture detailed 3-D flow structures that </a:t>
            </a:r>
            <a:r>
              <a:rPr lang="en-US" sz="2400" b="0" dirty="0" err="1" smtClean="0">
                <a:latin typeface="+mj-lt"/>
              </a:rPr>
              <a:t>convect</a:t>
            </a:r>
            <a:r>
              <a:rPr lang="en-US" sz="2400" b="0" dirty="0" smtClean="0">
                <a:latin typeface="+mj-lt"/>
              </a:rPr>
              <a:t> downwind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 smtClean="0">
                <a:latin typeface="+mj-lt"/>
              </a:rPr>
              <a:t>High </a:t>
            </a:r>
            <a:r>
              <a:rPr lang="en-US" sz="2400" b="0" dirty="0">
                <a:latin typeface="+mj-lt"/>
              </a:rPr>
              <a:t>spatial resolution: 16,000 data points per </a:t>
            </a:r>
            <a:r>
              <a:rPr lang="en-US" sz="2400" b="0" dirty="0" smtClean="0">
                <a:latin typeface="+mj-lt"/>
              </a:rPr>
              <a:t>sample</a:t>
            </a:r>
            <a:endParaRPr lang="en-US" sz="2400" b="0" dirty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>
                <a:latin typeface="+mj-lt"/>
              </a:rPr>
              <a:t>Imaging allows for fast scanning sufficient to capture sub-rotor scale turbulent flow </a:t>
            </a:r>
            <a:r>
              <a:rPr lang="en-US" sz="2400" b="0" dirty="0" smtClean="0">
                <a:latin typeface="+mj-lt"/>
              </a:rPr>
              <a:t>structures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400" b="0" dirty="0">
                <a:latin typeface="+mj-lt"/>
              </a:rPr>
              <a:t>Enables direct comparison with high-fidelity and engineering level </a:t>
            </a:r>
            <a:r>
              <a:rPr lang="en-US" sz="2400" b="0" dirty="0" smtClean="0">
                <a:latin typeface="+mj-lt"/>
              </a:rPr>
              <a:t>models</a:t>
            </a:r>
            <a:endParaRPr lang="en-US" sz="2400" b="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9" y="1335981"/>
            <a:ext cx="5486400" cy="3007409"/>
          </a:xfrm>
          <a:prstGeom prst="rect">
            <a:avLst/>
          </a:prstGeom>
        </p:spPr>
      </p:pic>
      <p:pic>
        <p:nvPicPr>
          <p:cNvPr id="5" name="Picture 4" descr="\\snl\home\dbosser\Documents\LADARLidar\pics\IMG_07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6395" y="1468085"/>
            <a:ext cx="1387374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snl\home\dbosser\Documents\LADARLidar\pics\IMG_07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5209" y="1468085"/>
            <a:ext cx="1355863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6411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286026" y="304800"/>
            <a:ext cx="6634138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Future SWIFT </a:t>
            </a:r>
            <a:br>
              <a:rPr lang="en-US" sz="3600" dirty="0" smtClean="0">
                <a:latin typeface="+mj-lt"/>
                <a:ea typeface="ＭＳ Ｐゴシック" pitchFamily="34" charset="-128"/>
              </a:rPr>
            </a:br>
            <a:r>
              <a:rPr lang="en-US" sz="3600" dirty="0" smtClean="0">
                <a:latin typeface="+mj-lt"/>
                <a:ea typeface="ＭＳ Ｐゴシック" pitchFamily="34" charset="-128"/>
              </a:rPr>
              <a:t>Research Ideas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805" y="1473916"/>
            <a:ext cx="8503828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Partnership opportunities: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Rotor design for wind plant (wake reduction)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Quiet rotor design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Active / passive load control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CM and SHM validation </a:t>
            </a:r>
            <a:r>
              <a:rPr lang="en-US" sz="2400" b="0" dirty="0" err="1" smtClean="0">
                <a:latin typeface="+mj-lt"/>
              </a:rPr>
              <a:t>testbed</a:t>
            </a:r>
            <a:endParaRPr lang="en-US" sz="2400" b="0" dirty="0" smtClean="0">
              <a:latin typeface="+mj-lt"/>
            </a:endParaRP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Blade repair validation rotors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Stealth rotor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Advanced materials rotor testing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Component field testing (sensors, blades, controllers, etc.)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Land-based offshore simulator</a:t>
            </a:r>
          </a:p>
          <a:p>
            <a:pPr marL="800100" lvl="1" indent="-342900" algn="l">
              <a:buFont typeface="Wingdings" pitchFamily="2" charset="2"/>
              <a:buChar char="§"/>
              <a:tabLst>
                <a:tab pos="339725" algn="l"/>
              </a:tabLst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36277138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600200" y="320074"/>
            <a:ext cx="7315200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Outline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783098"/>
            <a:ext cx="8553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2400">
                <a:latin typeface="+mj-lt"/>
              </a:defRPr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What is the SWiFT Facility?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What research projects use SWiFT?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How can I use SWiFT?</a:t>
            </a:r>
          </a:p>
        </p:txBody>
      </p:sp>
    </p:spTree>
    <p:extLst>
      <p:ext uri="{BB962C8B-B14F-4D97-AF65-F5344CB8AC3E}">
        <p14:creationId xmlns:p14="http://schemas.microsoft.com/office/powerpoint/2010/main" val="30182449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600200" y="320074"/>
            <a:ext cx="7315200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SWiFT Facility</a:t>
            </a:r>
          </a:p>
        </p:txBody>
      </p:sp>
      <p:pic>
        <p:nvPicPr>
          <p:cNvPr id="7170" name="Picture 2" descr="C:\Users\jonwhit\Documents\Testing\v27\Turbine Pictures\13-06-21\IMG_0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6171" y="1414464"/>
            <a:ext cx="5486400" cy="279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01" y="4434829"/>
            <a:ext cx="2743200" cy="2335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67" y="1414464"/>
            <a:ext cx="32003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atin typeface="+mj-lt"/>
              </a:rPr>
              <a:t>SWiFT </a:t>
            </a:r>
            <a:r>
              <a:rPr lang="en-US" sz="2400" dirty="0">
                <a:latin typeface="+mj-lt"/>
              </a:rPr>
              <a:t>e</a:t>
            </a:r>
            <a:r>
              <a:rPr lang="en-US" sz="2400" dirty="0" smtClean="0">
                <a:latin typeface="+mj-lt"/>
              </a:rPr>
              <a:t>xists to: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80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Reduce turbine-turbine interaction and wind plant underperformance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80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Develop advanced wind turbine rotors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US" sz="800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Public open-source to advance simulation capabilities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7610" y="4317552"/>
            <a:ext cx="53949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+mj-lt"/>
              </a:rPr>
              <a:t>Facilities: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Three variable-speed variable-pitch modified wind turbines with full power conversion and extensive sensor suite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Two heavily instrumented inflow anemometer towers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dirty="0" smtClean="0">
                <a:latin typeface="+mj-lt"/>
              </a:rPr>
              <a:t>Site-wide time-synchronized data collection 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nwhit\Documents\Testing\v27\Turbine Pictures\13-05-30 Rotor Lift\IMG_337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67" y="1234464"/>
            <a:ext cx="8503827" cy="566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286026" y="304800"/>
            <a:ext cx="6634138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How to partner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928" y="1473915"/>
            <a:ext cx="8661174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SWiFT is open to all partnership opportunities: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Partners include industry, academia, laboratories, etc.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Facility has been designed to minimize research cost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Public, public / proprietary and solely proprietary all possible</a:t>
            </a:r>
          </a:p>
          <a:p>
            <a:pPr marL="800100" lvl="1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Partnership agreements include:</a:t>
            </a:r>
          </a:p>
          <a:p>
            <a:pPr marL="1257300" lvl="2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Work For Others (WFO)</a:t>
            </a:r>
          </a:p>
          <a:p>
            <a:pPr marL="1257300" lvl="2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Collaborative Research and Development (CRADA)</a:t>
            </a:r>
          </a:p>
          <a:p>
            <a:pPr marL="1257300" lvl="2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Memorandum of Understanding (MOU)</a:t>
            </a:r>
          </a:p>
          <a:p>
            <a:pPr marL="1257300" lvl="2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b="0" dirty="0" smtClean="0">
                <a:latin typeface="+mj-lt"/>
              </a:rPr>
              <a:t>Joint Funding Opportunities (FOA)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86772120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286026" y="304800"/>
            <a:ext cx="6634138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Partnership Examples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75" y="1657220"/>
            <a:ext cx="5852097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dirty="0" smtClean="0">
                <a:latin typeface="+mj-lt"/>
              </a:rPr>
              <a:t>Vestas</a:t>
            </a:r>
            <a:r>
              <a:rPr lang="en-US" sz="2400" b="0" dirty="0" smtClean="0">
                <a:latin typeface="+mj-lt"/>
              </a:rPr>
              <a:t> installed a turbine owned by Vestas and managed by Sandia as a technology accelerator for their product development (rotors, acoustics, wind plant control)</a:t>
            </a:r>
          </a:p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endParaRPr lang="en-US" sz="800" b="0" dirty="0" smtClean="0">
              <a:latin typeface="+mj-lt"/>
            </a:endParaRPr>
          </a:p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dirty="0" smtClean="0">
                <a:latin typeface="+mj-lt"/>
              </a:rPr>
              <a:t>National Instruments</a:t>
            </a:r>
            <a:r>
              <a:rPr lang="en-US" sz="2400" b="0" dirty="0" smtClean="0">
                <a:latin typeface="+mj-lt"/>
              </a:rPr>
              <a:t> is co-developing </a:t>
            </a:r>
            <a:r>
              <a:rPr lang="en-US" sz="2400" b="0" dirty="0" err="1" smtClean="0">
                <a:latin typeface="+mj-lt"/>
              </a:rPr>
              <a:t>cRIO</a:t>
            </a:r>
            <a:r>
              <a:rPr lang="en-US" sz="2400" b="0" dirty="0" smtClean="0">
                <a:latin typeface="+mj-lt"/>
              </a:rPr>
              <a:t> hardware and </a:t>
            </a:r>
            <a:r>
              <a:rPr lang="en-US" sz="2400" b="0" dirty="0" err="1" smtClean="0">
                <a:latin typeface="+mj-lt"/>
              </a:rPr>
              <a:t>Veristand</a:t>
            </a:r>
            <a:r>
              <a:rPr lang="en-US" sz="2400" b="0" dirty="0" smtClean="0">
                <a:latin typeface="+mj-lt"/>
              </a:rPr>
              <a:t> software for distributed control</a:t>
            </a:r>
          </a:p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endParaRPr lang="en-US" sz="800" b="0" dirty="0" smtClean="0">
              <a:latin typeface="+mj-lt"/>
            </a:endParaRPr>
          </a:p>
          <a:p>
            <a:pPr marL="342900" indent="-342900" algn="l">
              <a:spcAft>
                <a:spcPts val="400"/>
              </a:spcAft>
              <a:buFont typeface="Wingdings" pitchFamily="2" charset="2"/>
              <a:buChar char="§"/>
              <a:tabLst>
                <a:tab pos="339725" algn="l"/>
              </a:tabLst>
            </a:pPr>
            <a:r>
              <a:rPr lang="en-US" sz="2400" dirty="0" smtClean="0">
                <a:latin typeface="+mj-lt"/>
              </a:rPr>
              <a:t>ABB</a:t>
            </a:r>
            <a:r>
              <a:rPr lang="en-US" sz="2400" b="0" dirty="0" smtClean="0">
                <a:latin typeface="+mj-lt"/>
              </a:rPr>
              <a:t> is using power electronics equipment to improve wind market products</a:t>
            </a:r>
            <a:endParaRPr lang="en-US" sz="2400" b="0" dirty="0"/>
          </a:p>
        </p:txBody>
      </p:sp>
      <p:pic>
        <p:nvPicPr>
          <p:cNvPr id="5" name="Picture 2" descr="C:\Users\jonwhit\Documents\Testing\v27\Turbine Pictures\13-05-31\IMG_1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67" y="1325863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nwhit\Documents\Testing\v27\Turbine Pictures\13-04-17\IMG_15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001" y="5140786"/>
            <a:ext cx="2012785" cy="150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ites.tufts.edu/tuftsgetsgreen/files/2011/11/new_doe_logo_color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819" y="1234460"/>
            <a:ext cx="1678742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upload.wikimedia.org/wikipedia/commons/8/84/Texas_Tech_University_academic_signa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226" y="1234460"/>
            <a:ext cx="1296456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://www.smu.edu/Lyle/AboutUs/Newsroom/2011/%7E/media/Site/Lyle/Company%20Logos/National%20Instruments.ash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146" y="5945351"/>
            <a:ext cx="1540493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648" y="1828820"/>
            <a:ext cx="138740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4238" y="6263609"/>
            <a:ext cx="175695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07907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286026" y="304800"/>
            <a:ext cx="6634138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Thank you!</a:t>
            </a:r>
          </a:p>
        </p:txBody>
      </p:sp>
      <p:pic>
        <p:nvPicPr>
          <p:cNvPr id="14338" name="Picture 2" descr="C:\Users\jonwhit\Documents\Testing\v27\Turbine Pictures\13-06-21\Swift Turbine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7644"/>
            <a:ext cx="9144000" cy="535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3051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005879" y="2819400"/>
            <a:ext cx="7909521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9791392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Aerodynamic Scaling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757" y="1143000"/>
            <a:ext cx="787089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0953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  <a:cs typeface="Arial" pitchFamily="34" charset="0"/>
              </a:rPr>
              <a:t>Cost Efficiency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8757" y="1143000"/>
            <a:ext cx="787089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09062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Crane Cost Comparison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55331" y="1600200"/>
            <a:ext cx="7436169" cy="4042063"/>
            <a:chOff x="837263" y="1600200"/>
            <a:chExt cx="7436169" cy="404206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667" y="1984663"/>
              <a:ext cx="2584765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494" y="1984663"/>
              <a:ext cx="2410896" cy="365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837263" y="1600200"/>
              <a:ext cx="2903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ADD0"/>
                  </a:solidFill>
                  <a:latin typeface="+mj-lt"/>
                </a:rPr>
                <a:t>Research Scale (225 kW)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29507" y="1600200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Megawatt Scale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383293" y="3151107"/>
            <a:ext cx="22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sng" dirty="0" smtClean="0">
                <a:latin typeface="+mj-lt"/>
              </a:rPr>
              <a:t>Scheduling</a:t>
            </a:r>
            <a:endParaRPr lang="en-US" b="0" u="sng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3293" y="3429000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00ADD0"/>
                </a:solidFill>
                <a:latin typeface="+mj-lt"/>
              </a:rPr>
              <a:t>Days</a:t>
            </a:r>
          </a:p>
          <a:p>
            <a:pPr algn="l"/>
            <a:r>
              <a:rPr lang="en-US" b="0" dirty="0" smtClean="0">
                <a:solidFill>
                  <a:srgbClr val="00ADD0"/>
                </a:solidFill>
                <a:latin typeface="+mj-lt"/>
              </a:rPr>
              <a:t>Ahead</a:t>
            </a:r>
            <a:endParaRPr lang="en-US" b="0" dirty="0">
              <a:solidFill>
                <a:srgbClr val="00ADD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5747" y="3429000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0000"/>
                </a:solidFill>
                <a:latin typeface="+mj-lt"/>
              </a:rPr>
              <a:t>Months</a:t>
            </a:r>
          </a:p>
          <a:p>
            <a:pPr algn="r"/>
            <a:r>
              <a:rPr lang="en-US" b="0" dirty="0" smtClean="0">
                <a:solidFill>
                  <a:srgbClr val="FF0000"/>
                </a:solidFill>
                <a:latin typeface="+mj-lt"/>
              </a:rPr>
              <a:t>Ahead</a:t>
            </a:r>
            <a:endParaRPr lang="en-US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16356" y="3581400"/>
            <a:ext cx="34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j-lt"/>
              </a:rPr>
              <a:t>v.</a:t>
            </a:r>
            <a:endParaRPr lang="en-US" b="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83293" y="2148854"/>
            <a:ext cx="22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sng" dirty="0" smtClean="0">
                <a:latin typeface="+mj-lt"/>
              </a:rPr>
              <a:t>Costs</a:t>
            </a:r>
            <a:endParaRPr lang="en-US" b="0" u="sng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3293" y="242317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00ADD0"/>
                </a:solidFill>
                <a:latin typeface="+mj-lt"/>
              </a:rPr>
              <a:t>$5,000</a:t>
            </a:r>
            <a:endParaRPr lang="en-US" b="0" dirty="0">
              <a:solidFill>
                <a:srgbClr val="00ADD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0561" y="2423171"/>
            <a:ext cx="1146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0000"/>
                </a:solidFill>
                <a:latin typeface="+mj-lt"/>
              </a:rPr>
              <a:t>$250,000</a:t>
            </a:r>
            <a:endParaRPr lang="en-US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4917" y="2423171"/>
            <a:ext cx="34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j-lt"/>
              </a:rPr>
              <a:t>v.</a:t>
            </a:r>
            <a:endParaRPr lang="en-US" b="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83293" y="4343390"/>
            <a:ext cx="2215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u="sng" dirty="0" smtClean="0">
                <a:latin typeface="+mj-lt"/>
              </a:rPr>
              <a:t>Testing Risk</a:t>
            </a:r>
            <a:endParaRPr lang="en-US" b="0" u="sng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3293" y="4617707"/>
            <a:ext cx="60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>
                <a:solidFill>
                  <a:srgbClr val="00ADD0"/>
                </a:solidFill>
                <a:latin typeface="+mj-lt"/>
              </a:rPr>
              <a:t>Low</a:t>
            </a:r>
            <a:endParaRPr lang="en-US" b="0" dirty="0">
              <a:solidFill>
                <a:srgbClr val="00ADD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67874" y="4617707"/>
            <a:ext cx="659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0" dirty="0" smtClean="0">
                <a:solidFill>
                  <a:srgbClr val="FF0000"/>
                </a:solidFill>
                <a:latin typeface="+mj-lt"/>
              </a:rPr>
              <a:t>High</a:t>
            </a:r>
            <a:endParaRPr lang="en-US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16356" y="4617707"/>
            <a:ext cx="347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j-lt"/>
              </a:rPr>
              <a:t>v.</a:t>
            </a:r>
            <a:endParaRPr lang="en-US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73398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3200400" y="304800"/>
            <a:ext cx="5719763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  <a:cs typeface="Arial" pitchFamily="34" charset="0"/>
              </a:rPr>
              <a:t>National Open-Source Research Asset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3701452"/>
            <a:ext cx="9144000" cy="533400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25000">
                <a:srgbClr val="66008F"/>
              </a:gs>
              <a:gs pos="50000">
                <a:srgbClr val="BA0066"/>
              </a:gs>
              <a:gs pos="75000">
                <a:srgbClr val="FF0000">
                  <a:lumMod val="100000"/>
                </a:srgbClr>
              </a:gs>
              <a:gs pos="100000">
                <a:srgbClr val="FF8200"/>
              </a:gs>
            </a:gsLst>
            <a:lin ang="0" scaled="0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57400" y="3968152"/>
            <a:ext cx="5105400" cy="0"/>
          </a:xfrm>
          <a:prstGeom prst="straightConnector1">
            <a:avLst/>
          </a:prstGeom>
          <a:solidFill>
            <a:schemeClr val="accent1"/>
          </a:solidFill>
          <a:ln w="177800" cap="flat" cmpd="sng" algn="ctr">
            <a:gradFill flip="none" rotWithShape="1">
              <a:gsLst>
                <a:gs pos="0">
                  <a:srgbClr val="FFEFD1">
                    <a:alpha val="0"/>
                    <a:lumMod val="100000"/>
                  </a:srgbClr>
                </a:gs>
                <a:gs pos="50000">
                  <a:srgbClr val="F0EBD5"/>
                </a:gs>
                <a:gs pos="100000">
                  <a:srgbClr val="D1C39F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0" y="3829653"/>
            <a:ext cx="9144000" cy="276999"/>
          </a:xfrm>
          <a:prstGeom prst="rect">
            <a:avLst/>
          </a:prstGeom>
          <a:noFill/>
        </p:spPr>
        <p:txBody>
          <a:bodyPr wrap="square" lIns="0" tIns="0" rIns="0" bIns="0" numCol="9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TRL-1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TRL-2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TRL-3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TRL-4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TRL-5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TRL-6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TRL-7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TRL-8</a:t>
            </a:r>
          </a:p>
          <a:p>
            <a:r>
              <a:rPr lang="en-US" dirty="0" smtClean="0">
                <a:latin typeface="+mj-lt"/>
                <a:cs typeface="Arial" pitchFamily="34" charset="0"/>
              </a:rPr>
              <a:t>TRL-9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6271844" y="2848596"/>
            <a:ext cx="609600" cy="3001112"/>
          </a:xfrm>
          <a:prstGeom prst="lef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92603" y="4697886"/>
            <a:ext cx="216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Sub-Scale Testing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13" name="Left Brace 12"/>
          <p:cNvSpPr/>
          <p:nvPr/>
        </p:nvSpPr>
        <p:spPr bwMode="auto">
          <a:xfrm rot="5400000">
            <a:off x="5281244" y="2086595"/>
            <a:ext cx="609600" cy="3001112"/>
          </a:xfrm>
          <a:prstGeom prst="lef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89788" y="2913019"/>
            <a:ext cx="315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Technology Demonstration</a:t>
            </a: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23" name="Picture 13" descr="Picture 07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464" y="5074902"/>
            <a:ext cx="2534230" cy="83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 Brace 11"/>
          <p:cNvSpPr/>
          <p:nvPr/>
        </p:nvSpPr>
        <p:spPr bwMode="auto">
          <a:xfrm rot="16200000">
            <a:off x="3253157" y="2848596"/>
            <a:ext cx="609600" cy="3001112"/>
          </a:xfrm>
          <a:prstGeom prst="lef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1331" y="4697886"/>
            <a:ext cx="29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Technology Development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5" name="Left Brace 4"/>
          <p:cNvSpPr/>
          <p:nvPr/>
        </p:nvSpPr>
        <p:spPr bwMode="auto">
          <a:xfrm rot="16200000">
            <a:off x="709523" y="3334828"/>
            <a:ext cx="609600" cy="2028645"/>
          </a:xfrm>
          <a:prstGeom prst="lef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946" y="4697886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Basic Research</a:t>
            </a: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 rot="5400000">
            <a:off x="2262556" y="2086595"/>
            <a:ext cx="609600" cy="3001112"/>
          </a:xfrm>
          <a:prstGeom prst="leftBrac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7345" y="291301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Arial" pitchFamily="34" charset="0"/>
              </a:rPr>
              <a:t>Feasibility Proof</a:t>
            </a: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29" name="Picture 4" descr="3_element_plo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932" y="1605952"/>
            <a:ext cx="1828800" cy="138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03814" y="2893222"/>
            <a:ext cx="2236510" cy="998730"/>
            <a:chOff x="7003814" y="2893222"/>
            <a:chExt cx="2236510" cy="998730"/>
          </a:xfrm>
        </p:grpSpPr>
        <p:sp>
          <p:nvSpPr>
            <p:cNvPr id="24" name="Left Brace 23"/>
            <p:cNvSpPr/>
            <p:nvPr/>
          </p:nvSpPr>
          <p:spPr bwMode="auto">
            <a:xfrm rot="5400000">
              <a:off x="7824877" y="2572829"/>
              <a:ext cx="609600" cy="2028645"/>
            </a:xfrm>
            <a:prstGeom prst="leftBrace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03814" y="2893222"/>
              <a:ext cx="2236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  <a:cs typeface="Arial" pitchFamily="34" charset="0"/>
                </a:rPr>
                <a:t>Commercialization</a:t>
              </a:r>
              <a:endParaRPr lang="en-US" dirty="0"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28862" y="1600220"/>
            <a:ext cx="2652346" cy="1399159"/>
            <a:chOff x="4528862" y="1600220"/>
            <a:chExt cx="2652346" cy="1399159"/>
          </a:xfrm>
        </p:grpSpPr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862" y="1600220"/>
              <a:ext cx="866089" cy="1399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76419" y="1774158"/>
              <a:ext cx="18047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DOE / SNL</a:t>
              </a:r>
            </a:p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FAST / ADAMS</a:t>
              </a:r>
            </a:p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Model of V27</a:t>
              </a:r>
              <a:endParaRPr lang="en-US" b="0" i="1" dirty="0">
                <a:solidFill>
                  <a:srgbClr val="00ADD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69268" y="5064830"/>
            <a:ext cx="2240394" cy="1232481"/>
            <a:chOff x="5669268" y="5064830"/>
            <a:chExt cx="2240394" cy="1232481"/>
          </a:xfrm>
        </p:grpSpPr>
        <p:pic>
          <p:nvPicPr>
            <p:cNvPr id="33" name="Picture 2" descr="C:\Users\jonwhit\Documents\Testing\v27\Turbine Pictures\677901279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268" y="5064830"/>
              <a:ext cx="933398" cy="1232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83658" y="5074902"/>
              <a:ext cx="13260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DOE / SNL</a:t>
              </a:r>
            </a:p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SWIFT </a:t>
              </a:r>
            </a:p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Facility</a:t>
              </a:r>
            </a:p>
            <a:p>
              <a:pPr algn="l"/>
              <a:r>
                <a:rPr lang="en-US" b="0" i="1" dirty="0" smtClean="0">
                  <a:solidFill>
                    <a:srgbClr val="00ADD0"/>
                  </a:solidFill>
                  <a:latin typeface="+mj-lt"/>
                  <a:cs typeface="Arial" pitchFamily="34" charset="0"/>
                </a:rPr>
                <a:t>at TTU</a:t>
              </a:r>
              <a:endParaRPr lang="en-US" b="0" i="1" dirty="0">
                <a:solidFill>
                  <a:srgbClr val="00ADD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03147" y="5934670"/>
            <a:ext cx="3121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solidFill>
                  <a:srgbClr val="00ADD0"/>
                </a:solidFill>
                <a:latin typeface="+mj-lt"/>
                <a:cs typeface="Arial" pitchFamily="34" charset="0"/>
              </a:rPr>
              <a:t>DOE / SNL Advanced Blade </a:t>
            </a:r>
          </a:p>
          <a:p>
            <a:r>
              <a:rPr lang="en-US" b="0" i="1" dirty="0" smtClean="0">
                <a:solidFill>
                  <a:srgbClr val="00ADD0"/>
                </a:solidFill>
                <a:latin typeface="+mj-lt"/>
                <a:cs typeface="Arial" pitchFamily="34" charset="0"/>
              </a:rPr>
              <a:t>Testing at NREL-NWTC</a:t>
            </a:r>
            <a:endParaRPr lang="en-US" b="0" i="1" dirty="0">
              <a:solidFill>
                <a:srgbClr val="00ADD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001" y="1228206"/>
            <a:ext cx="310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1" dirty="0" smtClean="0">
                <a:solidFill>
                  <a:srgbClr val="00ADD0"/>
                </a:solidFill>
                <a:latin typeface="+mj-lt"/>
                <a:cs typeface="Arial" pitchFamily="34" charset="0"/>
              </a:rPr>
              <a:t>DOE / SNL Rotor Blade Designs</a:t>
            </a:r>
            <a:endParaRPr lang="en-US" b="0" i="1" dirty="0">
              <a:solidFill>
                <a:srgbClr val="00ADD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3015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Research-Scale </a:t>
            </a:r>
            <a:br>
              <a:rPr lang="en-US" dirty="0" smtClean="0">
                <a:latin typeface="+mj-lt"/>
                <a:ea typeface="ＭＳ Ｐゴシック" pitchFamily="34" charset="-128"/>
              </a:rPr>
            </a:br>
            <a:r>
              <a:rPr lang="en-US" sz="3000" b="0" dirty="0" smtClean="0">
                <a:latin typeface="+mj-lt"/>
                <a:ea typeface="ＭＳ Ｐゴシック" pitchFamily="34" charset="-128"/>
              </a:rPr>
              <a:t>Examples of Success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2133600"/>
            <a:ext cx="4040188" cy="472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400" b="0" i="1" dirty="0" smtClean="0">
                <a:latin typeface="+mj-lt"/>
              </a:rPr>
              <a:t>“Light detection and ranging measurements of wake dynamic Part I &amp; II” 2011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4"/>
          </p:nvPr>
        </p:nvSpPr>
        <p:spPr>
          <a:xfrm>
            <a:off x="4626221" y="2133600"/>
            <a:ext cx="4041775" cy="47244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1400" b="0" dirty="0" smtClean="0">
                <a:latin typeface="+mj-lt"/>
              </a:rPr>
              <a:t>CX / TX / BSDS Blade Family Study</a:t>
            </a:r>
            <a:endParaRPr lang="en-US" sz="1400" b="0" dirty="0">
              <a:latin typeface="+mj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506825" y="2743200"/>
            <a:ext cx="1973138" cy="914400"/>
            <a:chOff x="1151062" y="2743200"/>
            <a:chExt cx="1973138" cy="9144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062" y="2743200"/>
              <a:ext cx="695977" cy="91440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224" y="2743200"/>
              <a:ext cx="695976" cy="914400"/>
            </a:xfrm>
            <a:prstGeom prst="rect">
              <a:avLst/>
            </a:prstGeom>
            <a:ln w="3175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1231599" y="4103132"/>
            <a:ext cx="2523591" cy="885718"/>
            <a:chOff x="833645" y="4103132"/>
            <a:chExt cx="2523591" cy="88571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45" y="4103132"/>
              <a:ext cx="813250" cy="885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223" y="4103132"/>
              <a:ext cx="1310013" cy="885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803" y="5428565"/>
            <a:ext cx="207718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6324" y="3799625"/>
            <a:ext cx="3414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+mj-lt"/>
              </a:rPr>
              <a:t>LIDAR Scanning of 95 kW Turbine Wake</a:t>
            </a:r>
            <a:endParaRPr lang="en-US" sz="1400" b="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84510" y="5105400"/>
            <a:ext cx="2617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+mj-lt"/>
              </a:rPr>
              <a:t>Decomposition of Wake Deficit</a:t>
            </a:r>
            <a:endParaRPr lang="en-US" sz="1400" b="0" dirty="0">
              <a:latin typeface="+mj-lt"/>
            </a:endParaRPr>
          </a:p>
        </p:txBody>
      </p: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342" y="2468059"/>
            <a:ext cx="206802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4936975" y="4133165"/>
            <a:ext cx="3504757" cy="1371600"/>
            <a:chOff x="5301506" y="4133165"/>
            <a:chExt cx="3504757" cy="1371600"/>
          </a:xfrm>
        </p:grpSpPr>
        <p:pic>
          <p:nvPicPr>
            <p:cNvPr id="41" name="Picture 11" descr="Z:\blade tests\Sensor Blade\key photos\key field testing photos\IMG_1672a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1506" y="4133165"/>
              <a:ext cx="2028621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877" y="4133165"/>
              <a:ext cx="79126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757" y="5047565"/>
              <a:ext cx="1303506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5" name="TextBox 44"/>
          <p:cNvSpPr txBox="1"/>
          <p:nvPr/>
        </p:nvSpPr>
        <p:spPr>
          <a:xfrm>
            <a:off x="4854364" y="3810000"/>
            <a:ext cx="3669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latin typeface="+mj-lt"/>
              </a:rPr>
              <a:t>Fabrication and Testing at the 115 kW Scale</a:t>
            </a:r>
            <a:endParaRPr lang="en-US" sz="1400" b="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44306" y="5562600"/>
            <a:ext cx="3690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+mj-lt"/>
              </a:rPr>
              <a:t>Result: </a:t>
            </a:r>
            <a:r>
              <a:rPr lang="en-US" sz="1400" dirty="0" smtClean="0">
                <a:latin typeface="+mj-lt"/>
              </a:rPr>
              <a:t>24% reduction in damage equivalent load and initiated industrial use of carbon, </a:t>
            </a:r>
            <a:r>
              <a:rPr lang="en-US" sz="1400" dirty="0" err="1" smtClean="0">
                <a:latin typeface="+mj-lt"/>
              </a:rPr>
              <a:t>flatback</a:t>
            </a:r>
            <a:r>
              <a:rPr lang="en-US" sz="1400" dirty="0" smtClean="0">
                <a:latin typeface="+mj-lt"/>
              </a:rPr>
              <a:t> airfoils and twist-bend coupling.</a:t>
            </a:r>
            <a:endParaRPr lang="en-US" sz="1400" dirty="0">
              <a:latin typeface="+mj-lt"/>
            </a:endParaRPr>
          </a:p>
        </p:txBody>
      </p:sp>
      <p:pic>
        <p:nvPicPr>
          <p:cNvPr id="51" name="Picture 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64885"/>
            <a:ext cx="2497397" cy="56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 descr="C:\Users\jonwhit\Downloads\Sandia_Logos\Sandia Logos\SNL_Horizontal_Black_Blu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2201" y="1564885"/>
            <a:ext cx="3593599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7612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40" y="2971805"/>
            <a:ext cx="345916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2286026" y="304800"/>
            <a:ext cx="6634138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DOE/SNL/TTU Partnership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304800" y="1219201"/>
            <a:ext cx="8553450" cy="1112532"/>
          </a:xfrm>
        </p:spPr>
        <p:txBody>
          <a:bodyPr/>
          <a:lstStyle/>
          <a:p>
            <a:r>
              <a:rPr lang="en-US" sz="1800" i="1" dirty="0" smtClean="0">
                <a:latin typeface="+mj-lt"/>
                <a:ea typeface="ＭＳ Ｐゴシック" pitchFamily="34" charset="-128"/>
              </a:rPr>
              <a:t>Wind Science and Engineering Research Center (WISE) has a 40 year history in wind-related research and development</a:t>
            </a:r>
          </a:p>
          <a:p>
            <a:r>
              <a:rPr lang="en-US" sz="1800" i="1" dirty="0" smtClean="0">
                <a:latin typeface="+mj-lt"/>
                <a:ea typeface="ＭＳ Ｐゴシック" pitchFamily="34" charset="-128"/>
              </a:rPr>
              <a:t>Unique Capabilities and Facilities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19701" y="2971800"/>
            <a:ext cx="3505199" cy="1600200"/>
            <a:chOff x="5181601" y="2971800"/>
            <a:chExt cx="3505199" cy="1600200"/>
          </a:xfrm>
        </p:grpSpPr>
        <p:pic>
          <p:nvPicPr>
            <p:cNvPr id="11" name="Picture 2" descr="P9250010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1" y="2971800"/>
              <a:ext cx="1008346" cy="1600200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2" name="Picture 4" descr="JetContour_200mTower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2971800"/>
              <a:ext cx="2133600" cy="16002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</p:grpSp>
      <p:sp>
        <p:nvSpPr>
          <p:cNvPr id="15" name="Rectangle 14"/>
          <p:cNvSpPr/>
          <p:nvPr/>
        </p:nvSpPr>
        <p:spPr bwMode="auto">
          <a:xfrm>
            <a:off x="743536" y="2362200"/>
            <a:ext cx="4011341" cy="4343400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5879" y="2697488"/>
            <a:ext cx="3331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latin typeface="+mj-lt"/>
              </a:rPr>
              <a:t>2x mobile Doppler research radars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423" y="2362200"/>
            <a:ext cx="4073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Distributed Wind Resource Assessment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5029200" y="2362200"/>
            <a:ext cx="3886200" cy="4343400"/>
          </a:xfrm>
          <a:prstGeom prst="rect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2644" y="2678668"/>
            <a:ext cx="2879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latin typeface="+mj-lt"/>
              </a:rPr>
              <a:t>200 meter anemometer tower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81576" y="2362200"/>
            <a:ext cx="3181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Large-scale Test Infrastructure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6462" y="4736068"/>
            <a:ext cx="1911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 smtClean="0">
                <a:latin typeface="+mj-lt"/>
              </a:rPr>
              <a:t>MW Wind Turbines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31322" y="5029200"/>
            <a:ext cx="2881956" cy="1600200"/>
            <a:chOff x="5562600" y="5029200"/>
            <a:chExt cx="2881956" cy="1600200"/>
          </a:xfrm>
        </p:grpSpPr>
        <p:pic>
          <p:nvPicPr>
            <p:cNvPr id="14" name="Picture 13" descr="IMG_4606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5029200"/>
              <a:ext cx="1066800" cy="1600200"/>
            </a:xfrm>
            <a:prstGeom prst="rect">
              <a:avLst/>
            </a:prstGeom>
          </p:spPr>
        </p:pic>
        <p:pic>
          <p:nvPicPr>
            <p:cNvPr id="1026" name="Picture 2" descr="C:\Users\jonwhit\Documents\Testing\v27\Site Planning\Potential Turbine Locations REVISED.JP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5029200"/>
              <a:ext cx="1510356" cy="1600200"/>
            </a:xfrm>
            <a:prstGeom prst="rect">
              <a:avLst/>
            </a:prstGeom>
            <a:noFill/>
          </p:spPr>
        </p:pic>
      </p:grpSp>
      <p:pic>
        <p:nvPicPr>
          <p:cNvPr id="23" name="Picture 8" descr="http://upload.wikimedia.org/wikipedia/commons/8/84/Texas_Tech_University_academic_signatur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853" y="1783098"/>
            <a:ext cx="194468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jonwhit\Documents\Papers\12_09_18 DOE Sensors\TTUKa and Wind Turbine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20" y="4343390"/>
            <a:ext cx="1920219" cy="115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2624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600200" y="320074"/>
            <a:ext cx="7315200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Outline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783098"/>
            <a:ext cx="8553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2400">
                <a:latin typeface="+mj-lt"/>
              </a:defRPr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What is the SWiFT Facility?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What research projects use SWiFT?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How can I use SWiFT?</a:t>
            </a:r>
          </a:p>
        </p:txBody>
      </p:sp>
    </p:spTree>
    <p:extLst>
      <p:ext uri="{BB962C8B-B14F-4D97-AF65-F5344CB8AC3E}">
        <p14:creationId xmlns:p14="http://schemas.microsoft.com/office/powerpoint/2010/main" val="12690409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Variable-Speed Upgrade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597374"/>
              </p:ext>
            </p:extLst>
          </p:nvPr>
        </p:nvGraphicFramePr>
        <p:xfrm>
          <a:off x="1415392" y="1371600"/>
          <a:ext cx="4985388" cy="1653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3" name="Visio" r:id="rId3" imgW="5539320" imgH="1837440" progId="Visio.Drawing.11">
                  <p:embed/>
                </p:oleObj>
              </mc:Choice>
              <mc:Fallback>
                <p:oleObj name="Visio" r:id="rId3" imgW="5539320" imgH="183744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392" y="1371600"/>
                        <a:ext cx="4985388" cy="1653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0" descr="C:\Users\jonwhit\Downloads\Sandia_Logos\Sandia Logos\SNL_Horizontal_Black_Blue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271" y="3893448"/>
            <a:ext cx="2395729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3804" y="4800585"/>
            <a:ext cx="94052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779" y="3075816"/>
            <a:ext cx="1456712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 bwMode="auto">
          <a:xfrm rot="5400000">
            <a:off x="2186944" y="3070856"/>
            <a:ext cx="1112512" cy="1066800"/>
          </a:xfrm>
          <a:prstGeom prst="rightArrow">
            <a:avLst/>
          </a:prstGeom>
          <a:gradFill flip="none" rotWithShape="1">
            <a:gsLst>
              <a:gs pos="50000">
                <a:srgbClr val="B2D1FF">
                  <a:lumMod val="95000"/>
                </a:srgbClr>
              </a:gs>
              <a:gs pos="0">
                <a:srgbClr val="5E9EFF">
                  <a:lumMod val="95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126463" y="4800585"/>
            <a:ext cx="174726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 descr="C:\Users\jonwhit\Documents\Testing\v27\Turbine Pictures\cm-3.bmp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766536" y="1783088"/>
            <a:ext cx="177463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 bwMode="auto">
          <a:xfrm rot="5400000">
            <a:off x="7139943" y="3070856"/>
            <a:ext cx="1112512" cy="1066800"/>
          </a:xfrm>
          <a:prstGeom prst="rightArrow">
            <a:avLst/>
          </a:prstGeom>
          <a:gradFill flip="none" rotWithShape="1">
            <a:gsLst>
              <a:gs pos="50000">
                <a:srgbClr val="B4D2FF">
                  <a:lumMod val="95000"/>
                </a:srgbClr>
              </a:gs>
              <a:gs pos="0">
                <a:srgbClr val="5E9EFF">
                  <a:lumMod val="95000"/>
                </a:srgbClr>
              </a:gs>
              <a:gs pos="100000">
                <a:schemeClr val="bg1"/>
              </a:gs>
            </a:gsLst>
            <a:lin ang="10800000" scaled="1"/>
            <a:tileRect/>
          </a:gra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17" y="1829346"/>
            <a:ext cx="87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Fixed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Speed</a:t>
            </a:r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4630" y="4800585"/>
            <a:ext cx="1762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6737"/>
                </a:solidFill>
                <a:latin typeface="+mj-lt"/>
              </a:rPr>
              <a:t>DOE/SNL</a:t>
            </a:r>
          </a:p>
          <a:p>
            <a:r>
              <a:rPr lang="en-US" dirty="0" smtClean="0">
                <a:solidFill>
                  <a:srgbClr val="146737"/>
                </a:solidFill>
                <a:latin typeface="+mj-lt"/>
              </a:rPr>
              <a:t>Variable</a:t>
            </a:r>
          </a:p>
          <a:p>
            <a:r>
              <a:rPr lang="en-US" dirty="0" smtClean="0">
                <a:solidFill>
                  <a:srgbClr val="146737"/>
                </a:solidFill>
                <a:latin typeface="+mj-lt"/>
              </a:rPr>
              <a:t>Speed</a:t>
            </a:r>
          </a:p>
          <a:p>
            <a:r>
              <a:rPr lang="en-US" dirty="0" smtClean="0">
                <a:solidFill>
                  <a:srgbClr val="146737"/>
                </a:solidFill>
                <a:latin typeface="+mj-lt"/>
              </a:rPr>
              <a:t>(Open-source)</a:t>
            </a:r>
            <a:endParaRPr lang="en-US" dirty="0">
              <a:solidFill>
                <a:srgbClr val="146737"/>
              </a:solidFill>
              <a:latin typeface="+mj-lt"/>
            </a:endParaRPr>
          </a:p>
        </p:txBody>
      </p:sp>
      <p:pic>
        <p:nvPicPr>
          <p:cNvPr id="5301" name="Picture 181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4512" y="3484632"/>
            <a:ext cx="1649246" cy="36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50970"/>
              </p:ext>
            </p:extLst>
          </p:nvPr>
        </p:nvGraphicFramePr>
        <p:xfrm>
          <a:off x="1576258" y="4069073"/>
          <a:ext cx="4663656" cy="255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54" name="Visio" r:id="rId11" imgW="5181840" imgH="2840400" progId="Visio.Drawing.11">
                  <p:embed/>
                </p:oleObj>
              </mc:Choice>
              <mc:Fallback>
                <p:oleObj name="Visio" r:id="rId11" imgW="5181840" imgH="2840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6258" y="4069073"/>
                        <a:ext cx="4663656" cy="2556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1442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87463"/>
            <a:ext cx="8304213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00000">
            <a:off x="3860798" y="4028257"/>
            <a:ext cx="1691640" cy="51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00000">
            <a:off x="2981962" y="4044106"/>
            <a:ext cx="1691640" cy="51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700000">
            <a:off x="2067562" y="4044107"/>
            <a:ext cx="1691640" cy="51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1187450" y="2655888"/>
            <a:ext cx="6127750" cy="2952750"/>
            <a:chOff x="1187269" y="2656114"/>
            <a:chExt cx="6127931" cy="2952206"/>
          </a:xfrm>
        </p:grpSpPr>
        <p:sp>
          <p:nvSpPr>
            <p:cNvPr id="9243" name="Freeform 37"/>
            <p:cNvSpPr>
              <a:spLocks/>
            </p:cNvSpPr>
            <p:nvPr/>
          </p:nvSpPr>
          <p:spPr bwMode="auto">
            <a:xfrm>
              <a:off x="1187269" y="2656114"/>
              <a:ext cx="4917440" cy="2952206"/>
            </a:xfrm>
            <a:custGeom>
              <a:avLst/>
              <a:gdLst>
                <a:gd name="T0" fmla="*/ 5805 w 4917440"/>
                <a:gd name="T1" fmla="*/ 191589 h 2952206"/>
                <a:gd name="T2" fmla="*/ 1137920 w 4917440"/>
                <a:gd name="T3" fmla="*/ 191589 h 2952206"/>
                <a:gd name="T4" fmla="*/ 1338217 w 4917440"/>
                <a:gd name="T5" fmla="*/ 383177 h 2952206"/>
                <a:gd name="T6" fmla="*/ 1721394 w 4917440"/>
                <a:gd name="T7" fmla="*/ 0 h 2952206"/>
                <a:gd name="T8" fmla="*/ 2113280 w 4917440"/>
                <a:gd name="T9" fmla="*/ 391886 h 2952206"/>
                <a:gd name="T10" fmla="*/ 2505164 w 4917440"/>
                <a:gd name="T11" fmla="*/ 0 h 2952206"/>
                <a:gd name="T12" fmla="*/ 2914468 w 4917440"/>
                <a:gd name="T13" fmla="*/ 400595 h 2952206"/>
                <a:gd name="T14" fmla="*/ 3088640 w 4917440"/>
                <a:gd name="T15" fmla="*/ 209006 h 2952206"/>
                <a:gd name="T16" fmla="*/ 4403632 w 4917440"/>
                <a:gd name="T17" fmla="*/ 200297 h 2952206"/>
                <a:gd name="T18" fmla="*/ 4394924 w 4917440"/>
                <a:gd name="T19" fmla="*/ 1663337 h 2952206"/>
                <a:gd name="T20" fmla="*/ 4917440 w 4917440"/>
                <a:gd name="T21" fmla="*/ 1663337 h 2952206"/>
                <a:gd name="T22" fmla="*/ 4908728 w 4917440"/>
                <a:gd name="T23" fmla="*/ 2952206 h 2952206"/>
                <a:gd name="T24" fmla="*/ 5805 w 4917440"/>
                <a:gd name="T25" fmla="*/ 2926080 h 2952206"/>
                <a:gd name="T26" fmla="*/ 5805 w 4917440"/>
                <a:gd name="T27" fmla="*/ 191589 h 29522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917440"/>
                <a:gd name="T43" fmla="*/ 0 h 2952206"/>
                <a:gd name="T44" fmla="*/ 4917440 w 4917440"/>
                <a:gd name="T45" fmla="*/ 2952206 h 29522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917440" h="2952206">
                  <a:moveTo>
                    <a:pt x="5805" y="191589"/>
                  </a:moveTo>
                  <a:lnTo>
                    <a:pt x="1137920" y="191589"/>
                  </a:lnTo>
                  <a:lnTo>
                    <a:pt x="1338217" y="383177"/>
                  </a:lnTo>
                  <a:lnTo>
                    <a:pt x="1721394" y="0"/>
                  </a:lnTo>
                  <a:lnTo>
                    <a:pt x="2113280" y="391886"/>
                  </a:lnTo>
                  <a:lnTo>
                    <a:pt x="2505165" y="0"/>
                  </a:lnTo>
                  <a:lnTo>
                    <a:pt x="2914468" y="400595"/>
                  </a:lnTo>
                  <a:lnTo>
                    <a:pt x="3088640" y="209006"/>
                  </a:lnTo>
                  <a:lnTo>
                    <a:pt x="4403634" y="200297"/>
                  </a:lnTo>
                  <a:lnTo>
                    <a:pt x="4394925" y="1663337"/>
                  </a:lnTo>
                  <a:lnTo>
                    <a:pt x="4917440" y="1663337"/>
                  </a:lnTo>
                  <a:lnTo>
                    <a:pt x="4908731" y="2952206"/>
                  </a:lnTo>
                  <a:lnTo>
                    <a:pt x="5805" y="2926080"/>
                  </a:lnTo>
                  <a:cubicBezTo>
                    <a:pt x="2902" y="2011680"/>
                    <a:pt x="0" y="1097280"/>
                    <a:pt x="5805" y="191589"/>
                  </a:cubicBezTo>
                  <a:close/>
                </a:path>
              </a:pathLst>
            </a:custGeom>
            <a:solidFill>
              <a:schemeClr val="accent1">
                <a:alpha val="25098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9244" name="Freeform 38"/>
            <p:cNvSpPr>
              <a:spLocks/>
            </p:cNvSpPr>
            <p:nvPr/>
          </p:nvSpPr>
          <p:spPr bwMode="auto">
            <a:xfrm>
              <a:off x="6540137" y="3265714"/>
              <a:ext cx="775063" cy="1898469"/>
            </a:xfrm>
            <a:custGeom>
              <a:avLst/>
              <a:gdLst>
                <a:gd name="T0" fmla="*/ 0 w 775063"/>
                <a:gd name="T1" fmla="*/ 1036320 h 1898469"/>
                <a:gd name="T2" fmla="*/ 0 w 775063"/>
                <a:gd name="T3" fmla="*/ 1889760 h 1898469"/>
                <a:gd name="T4" fmla="*/ 748937 w 775063"/>
                <a:gd name="T5" fmla="*/ 1898469 h 1898469"/>
                <a:gd name="T6" fmla="*/ 775063 w 775063"/>
                <a:gd name="T7" fmla="*/ 0 h 1898469"/>
                <a:gd name="T8" fmla="*/ 287383 w 775063"/>
                <a:gd name="T9" fmla="*/ 0 h 1898469"/>
                <a:gd name="T10" fmla="*/ 287383 w 775063"/>
                <a:gd name="T11" fmla="*/ 522515 h 1898469"/>
                <a:gd name="T12" fmla="*/ 26126 w 775063"/>
                <a:gd name="T13" fmla="*/ 522515 h 1898469"/>
                <a:gd name="T14" fmla="*/ 0 w 775063"/>
                <a:gd name="T15" fmla="*/ 1036320 h 18984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5063"/>
                <a:gd name="T25" fmla="*/ 0 h 1898469"/>
                <a:gd name="T26" fmla="*/ 775063 w 775063"/>
                <a:gd name="T27" fmla="*/ 1898469 h 18984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5063" h="1898469">
                  <a:moveTo>
                    <a:pt x="0" y="1036320"/>
                  </a:moveTo>
                  <a:lnTo>
                    <a:pt x="0" y="1889760"/>
                  </a:lnTo>
                  <a:lnTo>
                    <a:pt x="748937" y="1898469"/>
                  </a:lnTo>
                  <a:lnTo>
                    <a:pt x="775063" y="0"/>
                  </a:lnTo>
                  <a:lnTo>
                    <a:pt x="287383" y="0"/>
                  </a:lnTo>
                  <a:lnTo>
                    <a:pt x="287383" y="522515"/>
                  </a:lnTo>
                  <a:lnTo>
                    <a:pt x="26126" y="522515"/>
                  </a:lnTo>
                  <a:lnTo>
                    <a:pt x="0" y="1036320"/>
                  </a:lnTo>
                  <a:close/>
                </a:path>
              </a:pathLst>
            </a:custGeom>
            <a:solidFill>
              <a:schemeClr val="accent1">
                <a:alpha val="25098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Re-purposed </a:t>
            </a:r>
            <a:br>
              <a:rPr lang="en-US" dirty="0" smtClean="0">
                <a:latin typeface="+mj-lt"/>
                <a:ea typeface="ＭＳ Ｐゴシック" pitchFamily="34" charset="-128"/>
              </a:rPr>
            </a:br>
            <a:r>
              <a:rPr lang="en-US" dirty="0" smtClean="0">
                <a:latin typeface="+mj-lt"/>
                <a:ea typeface="ＭＳ Ｐゴシック" pitchFamily="34" charset="-128"/>
              </a:rPr>
              <a:t>Assembly Building</a:t>
            </a:r>
          </a:p>
        </p:txBody>
      </p:sp>
      <p:cxnSp>
        <p:nvCxnSpPr>
          <p:cNvPr id="4" name="Straight Connector 3"/>
          <p:cNvCxnSpPr>
            <a:stCxn id="9243" idx="1"/>
          </p:cNvCxnSpPr>
          <p:nvPr/>
        </p:nvCxnSpPr>
        <p:spPr bwMode="auto">
          <a:xfrm flipV="1">
            <a:off x="2325336" y="2819400"/>
            <a:ext cx="193493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1737391" y="2819400"/>
            <a:ext cx="0" cy="27126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Construction</a:t>
            </a:r>
            <a:endParaRPr lang="en-US" dirty="0"/>
          </a:p>
        </p:txBody>
      </p:sp>
      <p:pic>
        <p:nvPicPr>
          <p:cNvPr id="3" name="Picture 2" descr="C:\Users\jonwhit\AppData\Local\Microsoft\Windows\Temporary Internet Files\Content.Outlook\PJKNX9R1\IMG_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756" y="400268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jonwhit\AppData\Local\Microsoft\Windows\Temporary Internet Files\Content.Outlook\PJKNX9R1\IMG_1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223" y="4002686"/>
            <a:ext cx="20574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jonwhit\AppData\Local\Microsoft\Windows\Temporary Internet Files\Content.Outlook\PJKNX9R1\IMG_0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756" y="1143025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jonwhit\AppData\Local\Microsoft\Windows\Temporary Internet Files\Content.Outlook\PJKNX9R1\IMG_0078_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123" y="1143025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336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SWiFT</a:t>
            </a:r>
            <a:endParaRPr lang="en-US" dirty="0"/>
          </a:p>
        </p:txBody>
      </p:sp>
      <p:pic>
        <p:nvPicPr>
          <p:cNvPr id="7170" name="Picture 2" descr="C:\Users\jonwhit\AppData\Local\Microsoft\Windows\Temporary Internet Files\Content.Outlook\PJKNX9R1\IMG_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972" y="1645939"/>
            <a:ext cx="30861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jonwhit\AppData\Local\Microsoft\Windows\Temporary Internet Files\Content.Outlook\PJKNX9R1\IMG_1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28" y="1645939"/>
            <a:ext cx="5486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4615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Anemometer Tower</a:t>
            </a:r>
            <a:endParaRPr lang="en-US" dirty="0"/>
          </a:p>
        </p:txBody>
      </p:sp>
      <p:pic>
        <p:nvPicPr>
          <p:cNvPr id="10242" name="Picture 2" descr="C:\Users\jonwhit\AppData\Local\Microsoft\Windows\Temporary Internet Files\Content.Outlook\PJKNX9R1\IMG_1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317" y="2331732"/>
            <a:ext cx="4204105" cy="315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jonwhit\AppData\Local\Microsoft\Windows\Temporary Internet Files\Content.Outlook\PJKNX9R1\phot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928" y="1508781"/>
            <a:ext cx="440871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6" y="1234464"/>
            <a:ext cx="83216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rot="18420660">
            <a:off x="4503606" y="3218065"/>
            <a:ext cx="3754467" cy="17001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09341" y="5257770"/>
            <a:ext cx="2525486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Phase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 smtClean="0">
                <a:solidFill>
                  <a:schemeClr val="accent2"/>
                </a:solidFill>
                <a:latin typeface="Arial Narrow"/>
                <a:ea typeface="+mn-ea"/>
                <a:cs typeface="Arial Narrow"/>
              </a:rPr>
              <a:t>DOE/SNL Turbines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Oval 6"/>
          <p:cNvSpPr/>
          <p:nvPr/>
        </p:nvSpPr>
        <p:spPr>
          <a:xfrm rot="18682532">
            <a:off x="3260917" y="3195064"/>
            <a:ext cx="2508536" cy="153825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51781" y="4983463"/>
            <a:ext cx="2133599" cy="827324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Phase 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dirty="0" smtClean="0">
                <a:solidFill>
                  <a:schemeClr val="accent2"/>
                </a:solidFill>
                <a:latin typeface="Arial Narrow"/>
                <a:ea typeface="+mn-ea"/>
                <a:cs typeface="Arial Narrow"/>
              </a:rPr>
              <a:t>Vestas Turbine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</a:rPr>
              <a:t>SWIFT Array Long-Term Plan</a:t>
            </a:r>
          </a:p>
        </p:txBody>
      </p:sp>
    </p:spTree>
    <p:extLst>
      <p:ext uri="{BB962C8B-B14F-4D97-AF65-F5344CB8AC3E}">
        <p14:creationId xmlns:p14="http://schemas.microsoft.com/office/powerpoint/2010/main" val="15209173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6" y="1234464"/>
            <a:ext cx="83216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 rot="18224267">
            <a:off x="6944724" y="1898729"/>
            <a:ext cx="1400876" cy="6689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89166" y="2449290"/>
            <a:ext cx="1197429" cy="52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Phase 2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</a:rPr>
              <a:t>SWIFT Array Long-Term Plan</a:t>
            </a:r>
          </a:p>
        </p:txBody>
      </p:sp>
    </p:spTree>
    <p:extLst>
      <p:ext uri="{BB962C8B-B14F-4D97-AF65-F5344CB8AC3E}">
        <p14:creationId xmlns:p14="http://schemas.microsoft.com/office/powerpoint/2010/main" val="115475910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6" y="1234464"/>
            <a:ext cx="83216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 rot="20685944">
            <a:off x="3288517" y="2354225"/>
            <a:ext cx="3119547" cy="122974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51781" y="2423171"/>
            <a:ext cx="1284514" cy="52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Phase 3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</a:rPr>
              <a:t>SWIFT Array Long-Term Plan</a:t>
            </a:r>
          </a:p>
        </p:txBody>
      </p:sp>
    </p:spTree>
    <p:extLst>
      <p:ext uri="{BB962C8B-B14F-4D97-AF65-F5344CB8AC3E}">
        <p14:creationId xmlns:p14="http://schemas.microsoft.com/office/powerpoint/2010/main" val="21945031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6" y="1234464"/>
            <a:ext cx="83216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 rot="1045221">
            <a:off x="1238499" y="4220127"/>
            <a:ext cx="4887498" cy="139195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20269" y="5349219"/>
            <a:ext cx="1284514" cy="522515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Phase 4</a:t>
            </a:r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8" charset="-128"/>
              </a:rPr>
              <a:t>SWIFT Array Long-Term Plan</a:t>
            </a:r>
          </a:p>
        </p:txBody>
      </p:sp>
    </p:spTree>
    <p:extLst>
      <p:ext uri="{BB962C8B-B14F-4D97-AF65-F5344CB8AC3E}">
        <p14:creationId xmlns:p14="http://schemas.microsoft.com/office/powerpoint/2010/main" val="21552151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600200" y="320074"/>
            <a:ext cx="7315200" cy="1139825"/>
          </a:xfrm>
        </p:spPr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Outline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04800" y="1783098"/>
            <a:ext cx="85534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2400">
                <a:latin typeface="+mj-lt"/>
              </a:defRPr>
            </a:lvl1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sz="4000" dirty="0"/>
              <a:t>What is the SWiFT Facility?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What research projects use SWiFT?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</a:rPr>
              <a:t>How can I use SWiFT?</a:t>
            </a:r>
          </a:p>
        </p:txBody>
      </p:sp>
    </p:spTree>
    <p:extLst>
      <p:ext uri="{BB962C8B-B14F-4D97-AF65-F5344CB8AC3E}">
        <p14:creationId xmlns:p14="http://schemas.microsoft.com/office/powerpoint/2010/main" val="13591057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0" y="3305175"/>
            <a:ext cx="35242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Location, Location, … Location</a:t>
            </a:r>
          </a:p>
        </p:txBody>
      </p:sp>
      <p:cxnSp>
        <p:nvCxnSpPr>
          <p:cNvPr id="7176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6788966" y="5762625"/>
            <a:ext cx="1143000" cy="0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25902"/>
            <a:ext cx="5394951" cy="410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2238130" y="3381105"/>
            <a:ext cx="182878" cy="182878"/>
          </a:xfrm>
          <a:prstGeom prst="star5">
            <a:avLst/>
          </a:prstGeom>
          <a:solidFill>
            <a:srgbClr val="00ADD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" name="Picture 8" descr="http://upload.wikimedia.org/wikipedia/commons/8/84/Texas_Tech_University_academic_signa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666" y="5782236"/>
            <a:ext cx="2678584" cy="75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07419" y="1585916"/>
            <a:ext cx="34450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  <a:tabLst>
                <a:tab pos="285750" algn="l"/>
              </a:tabLst>
            </a:pPr>
            <a:r>
              <a:rPr lang="en-US" dirty="0" smtClean="0">
                <a:latin typeface="+mj-lt"/>
              </a:rPr>
              <a:t>7.5 m/s at 50 m, </a:t>
            </a:r>
          </a:p>
          <a:p>
            <a:pPr algn="l">
              <a:tabLst>
                <a:tab pos="285750" algn="l"/>
              </a:tabLst>
            </a:pPr>
            <a:r>
              <a:rPr lang="en-US" dirty="0" smtClean="0">
                <a:latin typeface="+mj-lt"/>
              </a:rPr>
              <a:t>	Class 5 Wind Site!</a:t>
            </a:r>
          </a:p>
          <a:p>
            <a:pPr marL="285750" indent="-285750" algn="l">
              <a:buFont typeface="Wingdings" pitchFamily="2" charset="2"/>
              <a:buChar char="§"/>
              <a:tabLst>
                <a:tab pos="285750" algn="l"/>
              </a:tabLst>
            </a:pPr>
            <a:endParaRPr lang="en-US" dirty="0" smtClean="0">
              <a:latin typeface="+mj-lt"/>
            </a:endParaRPr>
          </a:p>
          <a:p>
            <a:pPr marL="285750" indent="-285750" algn="l">
              <a:buFont typeface="Wingdings" pitchFamily="2" charset="2"/>
              <a:buChar char="§"/>
              <a:tabLst>
                <a:tab pos="285750" algn="l"/>
              </a:tabLst>
            </a:pPr>
            <a:r>
              <a:rPr lang="en-US" dirty="0" smtClean="0">
                <a:latin typeface="+mj-lt"/>
              </a:rPr>
              <a:t>Consistent South Wind</a:t>
            </a:r>
            <a:r>
              <a:rPr lang="en-US" dirty="0">
                <a:latin typeface="+mj-lt"/>
              </a:rPr>
              <a:t>, 180.5°Average</a:t>
            </a:r>
          </a:p>
        </p:txBody>
      </p:sp>
    </p:spTree>
    <p:extLst>
      <p:ext uri="{BB962C8B-B14F-4D97-AF65-F5344CB8AC3E}">
        <p14:creationId xmlns:p14="http://schemas.microsoft.com/office/powerpoint/2010/main" val="42930089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909" y="1212179"/>
            <a:ext cx="3840163" cy="550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owchart: Connector 2"/>
          <p:cNvSpPr/>
          <p:nvPr/>
        </p:nvSpPr>
        <p:spPr bwMode="auto">
          <a:xfrm>
            <a:off x="3142585" y="4695809"/>
            <a:ext cx="274317" cy="274320"/>
          </a:xfrm>
          <a:prstGeom prst="flowChartConnector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3156601" y="5594961"/>
            <a:ext cx="274317" cy="274320"/>
          </a:xfrm>
          <a:prstGeom prst="flowChartConnector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14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Layout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94951" y="4508464"/>
            <a:ext cx="1559475" cy="923330"/>
            <a:chOff x="802724" y="4648200"/>
            <a:chExt cx="1559475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802724" y="4648200"/>
              <a:ext cx="12705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DOE/SNL </a:t>
              </a:r>
            </a:p>
            <a:p>
              <a:r>
                <a:rPr lang="en-US" dirty="0" smtClean="0"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SWIFT </a:t>
              </a:r>
            </a:p>
            <a:p>
              <a:r>
                <a:rPr lang="en-US" dirty="0" smtClean="0"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Facility</a:t>
              </a:r>
              <a:endParaRPr lang="en-US" dirty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057399" y="5181600"/>
              <a:ext cx="304800" cy="1524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stealth" w="med" len="lg"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cxnSp>
      </p:grpSp>
      <p:sp>
        <p:nvSpPr>
          <p:cNvPr id="15" name="Flowchart: Connector 14"/>
          <p:cNvSpPr/>
          <p:nvPr/>
        </p:nvSpPr>
        <p:spPr bwMode="auto">
          <a:xfrm>
            <a:off x="2600350" y="5653710"/>
            <a:ext cx="274317" cy="274320"/>
          </a:xfrm>
          <a:prstGeom prst="flowChartConnector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8194" name="Picture 2" descr="C:\Users\jonwhit\Documents\Testing\v27\Turbine Pictures\13-06-21\Swift June 30 2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156" y="1234464"/>
            <a:ext cx="4605688" cy="4873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7281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2976548" y="228600"/>
            <a:ext cx="6167402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SWiFT Wind Turbines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7756" y="960147"/>
            <a:ext cx="420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latin typeface="+mj-lt"/>
              </a:rPr>
              <a:t>Hardware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4586" y="1417342"/>
            <a:ext cx="47548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Collective Pitch System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300 kW Variable Speed Generator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AC-DC-AC Full Scale Convertor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National Instruments controllers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Complete turbine / rotor state instrumentation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Fiber Optic blade sensing system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endParaRPr lang="en-US" sz="2000" dirty="0">
              <a:latin typeface="+mj-lt"/>
            </a:endParaRPr>
          </a:p>
        </p:txBody>
      </p:sp>
      <p:pic>
        <p:nvPicPr>
          <p:cNvPr id="10242" name="Picture 2" descr="C:\Users\jonwhit\Documents\Testing\v27\Turbine Pictures\13-05-31\IMG_16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928" y="1103104"/>
            <a:ext cx="1889614" cy="570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583633" y="3977634"/>
            <a:ext cx="2286000" cy="1774461"/>
            <a:chOff x="6796795" y="1594699"/>
            <a:chExt cx="2356004" cy="1828801"/>
          </a:xfrm>
        </p:grpSpPr>
        <p:pic>
          <p:nvPicPr>
            <p:cNvPr id="10" name="Picture 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795" y="1594699"/>
              <a:ext cx="2356004" cy="182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70068" y="2744201"/>
              <a:ext cx="782731" cy="6792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8" descr="C:\Users\jonwhit\Documents\Testing\v27\Turbine Pictures\13-04-16\IMG_0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3633" y="1874537"/>
            <a:ext cx="2286000" cy="1385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046" y="5440643"/>
            <a:ext cx="3813295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9018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11150" y="3505200"/>
            <a:ext cx="8553450" cy="321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5BA7"/>
              </a:buClr>
              <a:buSzPct val="75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1pPr>
            <a:lvl2pPr marL="5143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86DC4"/>
              </a:buClr>
              <a:buSzPct val="75000"/>
              <a:buFont typeface="Helvetica CE" pitchFamily="1" charset="-18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SzPct val="65000"/>
              <a:buFont typeface="Wingdings" pitchFamily="2" charset="2"/>
              <a:buChar char="w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80000"/>
              <a:buFont typeface="Wingdings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 smtClean="0">
                <a:latin typeface="+mj-lt"/>
                <a:ea typeface="ＭＳ Ｐゴシック" pitchFamily="34" charset="-128"/>
              </a:rPr>
              <a:t>A cost-efficient size for which research can be directly scaled to larger, more costly and time-consuming sizes.</a:t>
            </a:r>
          </a:p>
          <a:p>
            <a:r>
              <a:rPr lang="en-US" sz="1800" dirty="0" smtClean="0">
                <a:latin typeface="+mj-lt"/>
                <a:ea typeface="ＭＳ Ｐゴシック" pitchFamily="34" charset="-128"/>
              </a:rPr>
              <a:t>Requirements: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Operation at Reynolds Number (scaling parameter) between 10</a:t>
            </a:r>
            <a:r>
              <a:rPr lang="en-US" sz="1800" b="0" baseline="30000" dirty="0" smtClean="0">
                <a:latin typeface="+mj-lt"/>
                <a:ea typeface="ＭＳ Ｐゴシック" pitchFamily="34" charset="-128"/>
              </a:rPr>
              <a:t>6</a:t>
            </a:r>
            <a:r>
              <a:rPr lang="en-US" sz="1800" b="0" dirty="0" smtClean="0">
                <a:latin typeface="+mj-lt"/>
                <a:ea typeface="ＭＳ Ｐゴシック" pitchFamily="34" charset="-128"/>
              </a:rPr>
              <a:t> and 10</a:t>
            </a:r>
            <a:r>
              <a:rPr lang="en-US" sz="1800" b="0" baseline="30000" dirty="0" smtClean="0">
                <a:latin typeface="+mj-lt"/>
                <a:ea typeface="ＭＳ Ｐゴシック" pitchFamily="34" charset="-128"/>
              </a:rPr>
              <a:t>7</a:t>
            </a:r>
            <a:r>
              <a:rPr lang="en-US" sz="1800" b="0" dirty="0" smtClean="0">
                <a:latin typeface="+mj-lt"/>
                <a:ea typeface="ＭＳ Ｐゴシック" pitchFamily="34" charset="-128"/>
              </a:rPr>
              <a:t>  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Tip speeds approaching 80 m/s for acoustics and large rotor projects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Variable-speed variable-pitch operation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Minimal cost and time associated with research operations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Highly reliable turbine</a:t>
            </a:r>
          </a:p>
          <a:p>
            <a:pPr lvl="1"/>
            <a:r>
              <a:rPr lang="en-US" sz="1800" b="0" dirty="0" smtClean="0">
                <a:latin typeface="+mj-lt"/>
                <a:ea typeface="ＭＳ Ｐゴシック" pitchFamily="34" charset="-128"/>
              </a:rPr>
              <a:t>Minimal restrictions on publication and intellectual property</a:t>
            </a:r>
          </a:p>
        </p:txBody>
      </p:sp>
      <p:sp>
        <p:nvSpPr>
          <p:cNvPr id="819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Why this size?</a:t>
            </a:r>
          </a:p>
        </p:txBody>
      </p:sp>
      <p:pic>
        <p:nvPicPr>
          <p:cNvPr id="9" name="Picture 2" descr="C:\Users\jonwhit\Documents\Testing\v27\Turbine Pictures\Vestas-V27-wind-turbin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62" y="1649470"/>
            <a:ext cx="1526157" cy="169839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676400"/>
            <a:ext cx="2235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1781" y="1417342"/>
            <a:ext cx="20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ADD0"/>
                </a:solidFill>
                <a:latin typeface="+mj-lt"/>
              </a:rPr>
              <a:t>Minimum research </a:t>
            </a:r>
          </a:p>
          <a:p>
            <a:r>
              <a:rPr lang="en-US" sz="1600" i="1" dirty="0" smtClean="0">
                <a:solidFill>
                  <a:srgbClr val="00ADD0"/>
                </a:solidFill>
                <a:latin typeface="+mj-lt"/>
              </a:rPr>
              <a:t>cost and time</a:t>
            </a:r>
            <a:endParaRPr lang="en-US" sz="1600" i="1" dirty="0">
              <a:solidFill>
                <a:srgbClr val="00ADD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9122" y="3063244"/>
            <a:ext cx="1463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  <a:latin typeface="+mj-lt"/>
              </a:rPr>
              <a:t>Exact Scaling</a:t>
            </a:r>
            <a:endParaRPr lang="en-US" sz="1600" i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33" name="Group 1032"/>
          <p:cNvGrpSpPr/>
          <p:nvPr/>
        </p:nvGrpSpPr>
        <p:grpSpPr>
          <a:xfrm>
            <a:off x="2743220" y="2057415"/>
            <a:ext cx="3108926" cy="457195"/>
            <a:chOff x="2743220" y="2057415"/>
            <a:chExt cx="3108926" cy="457195"/>
          </a:xfrm>
        </p:grpSpPr>
        <p:cxnSp>
          <p:nvCxnSpPr>
            <p:cNvPr id="8218" name="Straight Connector 8217"/>
            <p:cNvCxnSpPr/>
            <p:nvPr/>
          </p:nvCxnSpPr>
          <p:spPr bwMode="auto">
            <a:xfrm flipV="1">
              <a:off x="2743220" y="2057415"/>
              <a:ext cx="548634" cy="45719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ADD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21" name="Straight Connector 8220"/>
            <p:cNvCxnSpPr/>
            <p:nvPr/>
          </p:nvCxnSpPr>
          <p:spPr bwMode="auto">
            <a:xfrm>
              <a:off x="3291854" y="2057415"/>
              <a:ext cx="0" cy="27431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ADD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4" name="Straight Connector 1023"/>
            <p:cNvCxnSpPr/>
            <p:nvPr/>
          </p:nvCxnSpPr>
          <p:spPr bwMode="auto">
            <a:xfrm>
              <a:off x="2743220" y="2514610"/>
              <a:ext cx="310892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ADD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8" name="Straight Connector 1027"/>
            <p:cNvCxnSpPr/>
            <p:nvPr/>
          </p:nvCxnSpPr>
          <p:spPr bwMode="auto">
            <a:xfrm flipV="1">
              <a:off x="5852146" y="2331732"/>
              <a:ext cx="0" cy="18287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ADD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1" name="Straight Connector 1030"/>
            <p:cNvCxnSpPr/>
            <p:nvPr/>
          </p:nvCxnSpPr>
          <p:spPr bwMode="auto">
            <a:xfrm>
              <a:off x="3291854" y="2331732"/>
              <a:ext cx="25602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ADD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4" name="Group 73"/>
          <p:cNvGrpSpPr/>
          <p:nvPr/>
        </p:nvGrpSpPr>
        <p:grpSpPr>
          <a:xfrm rot="10800000">
            <a:off x="2743221" y="2606047"/>
            <a:ext cx="3108926" cy="457196"/>
            <a:chOff x="2743220" y="2057415"/>
            <a:chExt cx="3108926" cy="457195"/>
          </a:xfrm>
        </p:grpSpPr>
        <p:cxnSp>
          <p:nvCxnSpPr>
            <p:cNvPr id="75" name="Straight Connector 74"/>
            <p:cNvCxnSpPr/>
            <p:nvPr/>
          </p:nvCxnSpPr>
          <p:spPr bwMode="auto">
            <a:xfrm flipV="1">
              <a:off x="2743220" y="2057415"/>
              <a:ext cx="548634" cy="45719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3291854" y="2057415"/>
              <a:ext cx="0" cy="27431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2743220" y="2514610"/>
              <a:ext cx="310892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5852146" y="2331732"/>
              <a:ext cx="0" cy="18287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3291854" y="2331732"/>
              <a:ext cx="256029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640124" y="1234464"/>
            <a:ext cx="173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ADD0"/>
                </a:solidFill>
                <a:latin typeface="+mj-lt"/>
              </a:rPr>
              <a:t>Research-Scale</a:t>
            </a:r>
            <a:endParaRPr lang="en-US" sz="1600" dirty="0">
              <a:solidFill>
                <a:srgbClr val="00ADD0"/>
              </a:solidFill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492219" y="1234464"/>
            <a:ext cx="173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Megawatt-Scale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76743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2885109" y="228600"/>
            <a:ext cx="6167402" cy="1139825"/>
          </a:xfrm>
        </p:spPr>
        <p:txBody>
          <a:bodyPr/>
          <a:lstStyle/>
          <a:p>
            <a:r>
              <a:rPr lang="en-US" sz="3600" dirty="0" smtClean="0">
                <a:latin typeface="+mj-lt"/>
                <a:ea typeface="ＭＳ Ｐゴシック" pitchFamily="34" charset="-128"/>
              </a:rPr>
              <a:t>SWiFT Wind Turbines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6316" y="960147"/>
            <a:ext cx="411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1" dirty="0" smtClean="0">
                <a:latin typeface="+mj-lt"/>
              </a:rPr>
              <a:t>Control Software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4659" y="1254539"/>
            <a:ext cx="6137852" cy="33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928" y="3675604"/>
            <a:ext cx="64007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Open Source Code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Modularized by Subsystem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err="1" smtClean="0">
                <a:latin typeface="+mj-lt"/>
              </a:rPr>
              <a:t>EtherCAT</a:t>
            </a:r>
            <a:r>
              <a:rPr lang="en-US" sz="2000" b="0" dirty="0" smtClean="0">
                <a:latin typeface="+mj-lt"/>
              </a:rPr>
              <a:t> up to 1000 Hz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All DAQ signals available for control</a:t>
            </a: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Running on NI </a:t>
            </a:r>
            <a:r>
              <a:rPr lang="en-US" sz="2000" b="0" dirty="0" err="1" smtClean="0">
                <a:latin typeface="+mj-lt"/>
              </a:rPr>
              <a:t>Veristand</a:t>
            </a: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>
                <a:latin typeface="+mj-lt"/>
              </a:rPr>
              <a:t>Parameterized Variable Speed and Torque Controller</a:t>
            </a: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r>
              <a:rPr lang="en-US" sz="2000" b="0" dirty="0" smtClean="0">
                <a:latin typeface="+mj-lt"/>
              </a:rPr>
              <a:t>Maintains all original safety systems and alarms</a:t>
            </a: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 smtClean="0">
              <a:latin typeface="+mj-lt"/>
            </a:endParaRPr>
          </a:p>
          <a:p>
            <a:pPr marL="342900" indent="-342900" algn="l">
              <a:buFont typeface="Wingdings" pitchFamily="2" charset="2"/>
              <a:buChar char="§"/>
            </a:pPr>
            <a:endParaRPr lang="en-US" sz="2000" b="0" dirty="0">
              <a:latin typeface="+mj-lt"/>
            </a:endParaRPr>
          </a:p>
        </p:txBody>
      </p:sp>
      <p:pic>
        <p:nvPicPr>
          <p:cNvPr id="7" name="Picture 22" descr="C:\Users\jonwhit\Documents\Testing\v27\Turbine Pictures\12-11-30 Completion 2\DSC_0001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1686" y="1691659"/>
            <a:ext cx="2641534" cy="155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1" descr="C:\Users\jonwhit\Documents\Testing\v27\Turbine Pictures\13-03-15\IMG_14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0707" y="4251951"/>
            <a:ext cx="3094902" cy="1542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7960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10">
      <a:dk1>
        <a:srgbClr val="000000"/>
      </a:dk1>
      <a:lt1>
        <a:srgbClr val="FFFFFF"/>
      </a:lt1>
      <a:dk2>
        <a:srgbClr val="0033CC"/>
      </a:dk2>
      <a:lt2>
        <a:srgbClr val="0033CC"/>
      </a:lt2>
      <a:accent1>
        <a:srgbClr val="FF9900"/>
      </a:accent1>
      <a:accent2>
        <a:srgbClr val="CC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B90000"/>
      </a:accent6>
      <a:hlink>
        <a:srgbClr val="CC0000"/>
      </a:hlink>
      <a:folHlink>
        <a:srgbClr val="999966"/>
      </a:folHlink>
    </a:clrScheme>
    <a:fontScheme name="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666699"/>
        </a:dk2>
        <a:lt2>
          <a:srgbClr val="00FFFF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0033CC"/>
        </a:dk2>
        <a:lt2>
          <a:srgbClr val="0033CC"/>
        </a:lt2>
        <a:accent1>
          <a:srgbClr val="FF99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B90000"/>
        </a:accent6>
        <a:hlink>
          <a:srgbClr val="CC0000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D89A2715-8D9E-4B87-8974-F387A9F92177">Draft</Status>
    <Links xmlns="D89A2715-8D9E-4B87-8974-F387A9F92177" xsi:nil="true"/>
    <Owner xmlns="D89A2715-8D9E-4B87-8974-F387A9F92177">
      <ns2:UserInfo xmlns:ns2="D89A2715-8D9E-4B87-8974-F387A9F92177">
        <ns2:DisplayName>White, Jonathan</ns2:DisplayName>
        <ns2:AccountId>1</ns2:AccountId>
        <ns2:AccountType>User</ns2:AccountType>
      </ns2:UserInfo>
    </Own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oject Site Document" ma:contentTypeID="0x0101008A98423170284BEEB635F43C3CF4E98B00F5A66164ADDB4F4C84C098AF3E062B49" ma:contentTypeVersion="0" ma:contentTypeDescription="" ma:contentTypeScope="" ma:versionID="db5f56755b7b4299653cfffb0064ac50">
  <xsd:schema xmlns:xsd="http://www.w3.org/2001/XMLSchema" xmlns:xs="http://www.w3.org/2001/XMLSchema" xmlns:p="http://schemas.microsoft.com/office/2006/metadata/properties" xmlns:ns2="D89A2715-8D9E-4B87-8974-F387A9F92177" targetNamespace="http://schemas.microsoft.com/office/2006/metadata/properties" ma:root="true" ma:fieldsID="2426ce608ac8fc7143b0333bca2295e9" ns2:_="">
    <xsd:import namespace="D89A2715-8D9E-4B87-8974-F387A9F92177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Status" minOccurs="0"/>
                <xsd:element ref="ns2:Lin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9A2715-8D9E-4B87-8974-F387A9F92177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list="UserInfo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9" nillable="true" ma:displayName="Status" ma:default="Draft" ma:internalName="Status">
      <xsd:simpleType>
        <xsd:restriction base="dms:Choice">
          <xsd:enumeration value="Draft"/>
          <xsd:enumeration value="Ready For Review"/>
          <xsd:enumeration value="Final"/>
        </xsd:restriction>
      </xsd:simpleType>
    </xsd:element>
    <xsd:element name="Links" ma:index="10" nillable="true" ma:displayName="Links" ma:internalName="Link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DA852E-159E-4E00-80EE-CB520B95233D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D89A2715-8D9E-4B87-8974-F387A9F92177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51986C0-F5ED-4A73-A9D1-208847B350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F4458-2B5E-418E-83E8-AB0B8F51E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9A2715-8D9E-4B87-8974-F387A9F921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24025</TotalTime>
  <Words>971</Words>
  <Application>Microsoft Macintosh PowerPoint</Application>
  <PresentationFormat>Letter Paper (8.5x11 in)</PresentationFormat>
  <Paragraphs>236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Level</vt:lpstr>
      <vt:lpstr>Visio</vt:lpstr>
      <vt:lpstr>DOE / SNL Scaled Wind Farm Technology (SWiFT) Facility at TTU  swift.sandia.gov  Dr. Jonathan R. White World-Class Wind Testing Facilities Wind Energy Technology Department Sandia National Laboratories (505) 284-5400 jonwhit@sandia.gov</vt:lpstr>
      <vt:lpstr>SWiFT Facility</vt:lpstr>
      <vt:lpstr>Outline</vt:lpstr>
      <vt:lpstr>Outline</vt:lpstr>
      <vt:lpstr>Location, Location, … Location</vt:lpstr>
      <vt:lpstr>Layout</vt:lpstr>
      <vt:lpstr>SWiFT Wind Turbines</vt:lpstr>
      <vt:lpstr>Why this size?</vt:lpstr>
      <vt:lpstr>SWiFT Wind Turbines</vt:lpstr>
      <vt:lpstr>PowerPoint Presentation</vt:lpstr>
      <vt:lpstr>Networking Infrastructure</vt:lpstr>
      <vt:lpstr>Control Building</vt:lpstr>
      <vt:lpstr>Experimental Preparation Lab </vt:lpstr>
      <vt:lpstr>Outline</vt:lpstr>
      <vt:lpstr>SWiFT Baselining</vt:lpstr>
      <vt:lpstr>National Rotor Testbed</vt:lpstr>
      <vt:lpstr>Wake Imaging  Measurement System</vt:lpstr>
      <vt:lpstr>Future SWIFT  Research Ideas</vt:lpstr>
      <vt:lpstr>Outline</vt:lpstr>
      <vt:lpstr>How to partner</vt:lpstr>
      <vt:lpstr>Partnership Examples</vt:lpstr>
      <vt:lpstr>Thank you!</vt:lpstr>
      <vt:lpstr>Backup Slides</vt:lpstr>
      <vt:lpstr>Aerodynamic Scaling</vt:lpstr>
      <vt:lpstr>Cost Efficiency</vt:lpstr>
      <vt:lpstr>Crane Cost Comparison</vt:lpstr>
      <vt:lpstr>National Open-Source Research Asset</vt:lpstr>
      <vt:lpstr>Research-Scale  Examples of Success</vt:lpstr>
      <vt:lpstr>DOE/SNL/TTU Partnership</vt:lpstr>
      <vt:lpstr>Variable-Speed Upgrade</vt:lpstr>
      <vt:lpstr>Re-purposed  Assembly Building</vt:lpstr>
      <vt:lpstr>Site Construction</vt:lpstr>
      <vt:lpstr>SWiFT</vt:lpstr>
      <vt:lpstr>Anemometer Tower</vt:lpstr>
      <vt:lpstr>SWIFT Array Long-Term Plan</vt:lpstr>
      <vt:lpstr>SWIFT Array Long-Term Plan</vt:lpstr>
      <vt:lpstr>SWIFT Array Long-Term Plan</vt:lpstr>
      <vt:lpstr>SWIFT Array Long-Term Plan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Sandia Corporate Overview - Core group</dc:title>
  <dc:creator>Timothy Paul Peterson</dc:creator>
  <cp:keywords>SAND2009-0357 P</cp:keywords>
  <dc:description>Version of January 2009</dc:description>
  <cp:lastModifiedBy>Tara Camacho-Lopez</cp:lastModifiedBy>
  <cp:revision>1524</cp:revision>
  <cp:lastPrinted>2012-06-25T17:08:12Z</cp:lastPrinted>
  <dcterms:modified xsi:type="dcterms:W3CDTF">2013-11-13T17:51:54Z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0x0101008A98423170284BEEB635F43C3CF4E98B00F5A66164ADDB4F4C84C098AF3E062B49</vt:lpwstr>
  </property>
</Properties>
</file>